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7" r:id="rId7"/>
    <p:sldId id="261" r:id="rId8"/>
    <p:sldId id="270" r:id="rId9"/>
    <p:sldId id="271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49" autoAdjust="0"/>
    <p:restoredTop sz="94660"/>
  </p:normalViewPr>
  <p:slideViewPr>
    <p:cSldViewPr snapToGrid="0">
      <p:cViewPr>
        <p:scale>
          <a:sx n="121" d="100"/>
          <a:sy n="121" d="100"/>
        </p:scale>
        <p:origin x="126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BB07F-B7BC-4A8A-A113-D0D29E76B5B9}" type="datetimeFigureOut">
              <a:rPr lang="de-CH" smtClean="0"/>
              <a:t>06.11.2024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92E9D-5119-4236-BBF5-315B3189A5D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2744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93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2400" b="0" i="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89E17-D001-4DD7-8024-76FEB98309EE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00904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600" b="1" dirty="0">
                <a:latin typeface="Calibri Light" panose="020F0302020204030204" pitchFamily="34" charset="0"/>
              </a:rPr>
              <a:t> </a:t>
            </a:r>
            <a:endParaRPr lang="de-CH" sz="16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3200" b="1" i="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marL="0" marR="0" lvl="0" indent="0" algn="l" defTabSz="693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3200" b="0" i="0" dirty="0">
                <a:solidFill>
                  <a:srgbClr val="FF0000"/>
                </a:solidFill>
                <a:latin typeface="Calibri Light" panose="020F0302020204030204" pitchFamily="34" charset="0"/>
              </a:rPr>
              <a:t>29 x 22.4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89E17-D001-4DD7-8024-76FEB98309EE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12157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file:///C:\Users\flury\AppData\Local\Temp\59e048ad-9ddd-4dac-ae0c-35f2a167c2ce.png" TargetMode="Externa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file:///C:\Users\flury\AppData\Local\Temp\59e048ad-9ddd-4dac-ae0c-35f2a167c2ce.png" TargetMode="Externa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file:///C:\Users\flury\AppData\Local\Temp\59e048ad-9ddd-4dac-ae0c-35f2a167c2ce.png" TargetMode="Externa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file:///C:\Users\flury\AppData\Local\Temp\59e048ad-9ddd-4dac-ae0c-35f2a167c2ce.png" TargetMode="Externa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9e048ad-9ddd-4dac-ae0c-35f2a167c2ce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FBEA-5010-4D89-B6C5-DA80546037BB}" type="datetimeFigureOut">
              <a:rPr lang="de-CH" smtClean="0"/>
              <a:t>06.11.2024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7927-E6E7-49C8-ADC5-6EC1A4696F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6048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FBEA-5010-4D89-B6C5-DA80546037BB}" type="datetimeFigureOut">
              <a:rPr lang="de-CH" smtClean="0"/>
              <a:t>06.11.2024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7927-E6E7-49C8-ADC5-6EC1A4696F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73498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FBEA-5010-4D89-B6C5-DA80546037BB}" type="datetimeFigureOut">
              <a:rPr lang="de-CH" smtClean="0"/>
              <a:t>06.11.2024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7927-E6E7-49C8-ADC5-6EC1A4696F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81459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folie_Fagge_Panoram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O:\3_Customer\Zürich Kanton Baudirektion 10146\V001 OneOffixx\34_Projekt\10_Vorgaben\Panoramas\ZHpano_Bachtel_2010_4_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4" name="###Profile.Org.HeaderLogoShort###" descr="C:\Users\flury\AppData\Local\Temp\59e048ad-9ddd-4dac-ae0c-35f2a167c2ce.png"/>
          <p:cNvPicPr>
            <a:picLocks noChangeAspect="1"/>
          </p:cNvPicPr>
          <p:nvPr userDrawn="1"/>
        </p:nvPicPr>
        <p:blipFill>
          <a:blip r:embed="rId3" r:link="rId4" cstate="print"/>
          <a:stretch>
            <a:fillRect/>
          </a:stretch>
        </p:blipFill>
        <p:spPr>
          <a:xfrm>
            <a:off x="570442" y="332656"/>
            <a:ext cx="1800953" cy="1306248"/>
          </a:xfrm>
          <a:prstGeom prst="rect">
            <a:avLst/>
          </a:prstGeom>
        </p:spPr>
      </p:pic>
      <p:sp>
        <p:nvSpPr>
          <p:cNvPr id="7" name="###CustomElements.Presentation.Header.Script1###"/>
          <p:cNvSpPr txBox="1"/>
          <p:nvPr userDrawn="1"/>
        </p:nvSpPr>
        <p:spPr>
          <a:xfrm>
            <a:off x="2472000" y="639738"/>
            <a:ext cx="9384640" cy="73866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tabLst>
                <a:tab pos="6908800" algn="l"/>
              </a:tabLst>
            </a:pPr>
            <a:r>
              <a:rPr lang="de-CH" sz="1600" dirty="0">
                <a:latin typeface="+mj-lt"/>
              </a:rPr>
              <a:t>Kanton Zürich
Competence Center Projektmanagement</a:t>
            </a:r>
            <a:br>
              <a:rPr lang="de-CH" sz="1600" dirty="0">
                <a:latin typeface="+mj-lt"/>
              </a:rPr>
            </a:br>
            <a:endParaRPr lang="de-CH" sz="1600" dirty="0">
              <a:latin typeface="+mj-lt"/>
            </a:endParaRPr>
          </a:p>
        </p:txBody>
      </p:sp>
      <p:sp>
        <p:nvSpPr>
          <p:cNvPr id="8" name="Inhaltsplatzhalter 18"/>
          <p:cNvSpPr>
            <a:spLocks noGrp="1"/>
          </p:cNvSpPr>
          <p:nvPr>
            <p:ph sz="quarter" idx="10" hasCustomPrompt="1"/>
          </p:nvPr>
        </p:nvSpPr>
        <p:spPr>
          <a:xfrm>
            <a:off x="2472000" y="2943994"/>
            <a:ext cx="9278965" cy="11448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1600">
                <a:latin typeface="+mj-lt"/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9" name="Inhaltsplatzhalter 18"/>
          <p:cNvSpPr>
            <a:spLocks noGrp="1"/>
          </p:cNvSpPr>
          <p:nvPr>
            <p:ph sz="quarter" idx="11" hasCustomPrompt="1"/>
          </p:nvPr>
        </p:nvSpPr>
        <p:spPr>
          <a:xfrm>
            <a:off x="2472000" y="1575842"/>
            <a:ext cx="9340800" cy="1144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75000"/>
              </a:lnSpc>
              <a:spcBef>
                <a:spcPts val="0"/>
              </a:spcBef>
              <a:spcAft>
                <a:spcPts val="600"/>
              </a:spcAft>
              <a:buNone/>
              <a:defRPr sz="5400"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72774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FotoDB_Bild00132260.jpg"/>
          <p:cNvPicPr>
            <a:picLocks noChangeAspect="1"/>
          </p:cNvPicPr>
          <p:nvPr userDrawn="1"/>
        </p:nvPicPr>
        <p:blipFill>
          <a:blip r:embed="rId2" cstate="print"/>
          <a:srcRect r="23385" b="118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###DocParam.HeaderSubject###"/>
          <p:cNvSpPr txBox="1"/>
          <p:nvPr userDrawn="1"/>
        </p:nvSpPr>
        <p:spPr>
          <a:xfrm>
            <a:off x="8304245" y="456927"/>
            <a:ext cx="3552395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400"/>
              <a:t>Competence Center Projektmanagement</a:t>
            </a:r>
          </a:p>
        </p:txBody>
      </p:sp>
      <p:pic>
        <p:nvPicPr>
          <p:cNvPr id="8" name="###Profile.Org.HeaderLogoShort###" descr="C:\Users\flury\AppData\Local\Temp\59e048ad-9ddd-4dac-ae0c-35f2a167c2ce.png"/>
          <p:cNvPicPr>
            <a:picLocks noChangeAspect="1"/>
          </p:cNvPicPr>
          <p:nvPr userDrawn="1"/>
        </p:nvPicPr>
        <p:blipFill>
          <a:blip r:embed="rId3" r:link="rId4" cstate="print"/>
          <a:stretch>
            <a:fillRect/>
          </a:stretch>
        </p:blipFill>
        <p:spPr>
          <a:xfrm>
            <a:off x="570442" y="332656"/>
            <a:ext cx="1800953" cy="1306248"/>
          </a:xfrm>
          <a:prstGeom prst="rect">
            <a:avLst/>
          </a:prstGeom>
        </p:spPr>
      </p:pic>
      <p:sp>
        <p:nvSpPr>
          <p:cNvPr id="10" name="###CustomElements.Presentation.Header.Script1###"/>
          <p:cNvSpPr txBox="1"/>
          <p:nvPr userDrawn="1"/>
        </p:nvSpPr>
        <p:spPr>
          <a:xfrm>
            <a:off x="2472000" y="639738"/>
            <a:ext cx="9384640" cy="73866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tabLst>
                <a:tab pos="6908800" algn="l"/>
              </a:tabLst>
            </a:pPr>
            <a:r>
              <a:rPr lang="de-CH" sz="1600" dirty="0">
                <a:latin typeface="+mj-lt"/>
              </a:rPr>
              <a:t>Kanton Zürich
Competence Center Projektmanagement</a:t>
            </a:r>
            <a:br>
              <a:rPr lang="de-CH" sz="1600" dirty="0">
                <a:latin typeface="+mj-lt"/>
              </a:rPr>
            </a:br>
            <a:endParaRPr lang="de-CH" sz="1600" dirty="0">
              <a:latin typeface="+mj-lt"/>
            </a:endParaRPr>
          </a:p>
        </p:txBody>
      </p:sp>
      <p:sp>
        <p:nvSpPr>
          <p:cNvPr id="11" name="Inhaltsplatzhalter 18"/>
          <p:cNvSpPr>
            <a:spLocks noGrp="1"/>
          </p:cNvSpPr>
          <p:nvPr>
            <p:ph sz="quarter" idx="10" hasCustomPrompt="1"/>
          </p:nvPr>
        </p:nvSpPr>
        <p:spPr>
          <a:xfrm>
            <a:off x="2472000" y="2943994"/>
            <a:ext cx="9278965" cy="11448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1600">
                <a:latin typeface="+mj-lt"/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2" name="Inhaltsplatzhalter 18"/>
          <p:cNvSpPr>
            <a:spLocks noGrp="1"/>
          </p:cNvSpPr>
          <p:nvPr>
            <p:ph sz="quarter" idx="11" hasCustomPrompt="1"/>
          </p:nvPr>
        </p:nvSpPr>
        <p:spPr>
          <a:xfrm>
            <a:off x="2472000" y="1575842"/>
            <a:ext cx="9340800" cy="1144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75000"/>
              </a:lnSpc>
              <a:spcBef>
                <a:spcPts val="0"/>
              </a:spcBef>
              <a:spcAft>
                <a:spcPts val="600"/>
              </a:spcAft>
              <a:buNone/>
              <a:defRPr sz="5400"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49585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FotoDB_Bild0026723.JPG"/>
          <p:cNvPicPr>
            <a:picLocks noChangeAspect="1"/>
          </p:cNvPicPr>
          <p:nvPr userDrawn="1"/>
        </p:nvPicPr>
        <p:blipFill>
          <a:blip r:embed="rId2" cstate="print"/>
          <a:srcRect l="9607" t="2705" r="6296" b="333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###DocParam.HeaderSubject###"/>
          <p:cNvSpPr txBox="1"/>
          <p:nvPr userDrawn="1"/>
        </p:nvSpPr>
        <p:spPr>
          <a:xfrm>
            <a:off x="8304246" y="456927"/>
            <a:ext cx="3648405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400"/>
              <a:t>Competence Center Projektmanagement</a:t>
            </a:r>
          </a:p>
        </p:txBody>
      </p:sp>
      <p:pic>
        <p:nvPicPr>
          <p:cNvPr id="7" name="###Profile.Org.HeaderLogoShort###" descr="C:\Users\flury\AppData\Local\Temp\59e048ad-9ddd-4dac-ae0c-35f2a167c2ce.png"/>
          <p:cNvPicPr>
            <a:picLocks noChangeAspect="1"/>
          </p:cNvPicPr>
          <p:nvPr userDrawn="1"/>
        </p:nvPicPr>
        <p:blipFill>
          <a:blip r:embed="rId3" r:link="rId4" cstate="print"/>
          <a:stretch>
            <a:fillRect/>
          </a:stretch>
        </p:blipFill>
        <p:spPr>
          <a:xfrm>
            <a:off x="570442" y="332656"/>
            <a:ext cx="1800953" cy="1306248"/>
          </a:xfrm>
          <a:prstGeom prst="rect">
            <a:avLst/>
          </a:prstGeom>
        </p:spPr>
      </p:pic>
      <p:sp>
        <p:nvSpPr>
          <p:cNvPr id="8" name="###CustomElements.Presentation.Header.Script1###"/>
          <p:cNvSpPr txBox="1"/>
          <p:nvPr userDrawn="1"/>
        </p:nvSpPr>
        <p:spPr>
          <a:xfrm>
            <a:off x="2472000" y="639738"/>
            <a:ext cx="9384640" cy="73866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tabLst>
                <a:tab pos="6908800" algn="l"/>
              </a:tabLst>
            </a:pPr>
            <a:r>
              <a:rPr lang="de-CH" sz="1600" dirty="0">
                <a:latin typeface="+mj-lt"/>
              </a:rPr>
              <a:t>Kanton Zürich
Competence Center Projektmanagement</a:t>
            </a:r>
            <a:br>
              <a:rPr lang="de-CH" sz="1600" dirty="0">
                <a:latin typeface="+mj-lt"/>
              </a:rPr>
            </a:br>
            <a:endParaRPr lang="de-CH" sz="1600" dirty="0">
              <a:latin typeface="+mj-lt"/>
            </a:endParaRPr>
          </a:p>
        </p:txBody>
      </p:sp>
      <p:sp>
        <p:nvSpPr>
          <p:cNvPr id="10" name="Inhaltsplatzhalter 18"/>
          <p:cNvSpPr>
            <a:spLocks noGrp="1"/>
          </p:cNvSpPr>
          <p:nvPr>
            <p:ph sz="quarter" idx="10" hasCustomPrompt="1"/>
          </p:nvPr>
        </p:nvSpPr>
        <p:spPr>
          <a:xfrm>
            <a:off x="2472000" y="2943994"/>
            <a:ext cx="9278965" cy="11448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1600">
                <a:latin typeface="+mj-lt"/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1" name="Inhaltsplatzhalter 18"/>
          <p:cNvSpPr>
            <a:spLocks noGrp="1"/>
          </p:cNvSpPr>
          <p:nvPr>
            <p:ph sz="quarter" idx="11" hasCustomPrompt="1"/>
          </p:nvPr>
        </p:nvSpPr>
        <p:spPr>
          <a:xfrm>
            <a:off x="2472000" y="1575842"/>
            <a:ext cx="9340800" cy="1144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75000"/>
              </a:lnSpc>
              <a:spcBef>
                <a:spcPts val="0"/>
              </a:spcBef>
              <a:spcAft>
                <a:spcPts val="600"/>
              </a:spcAft>
              <a:buNone/>
              <a:defRPr sz="5400"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2821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FotoDB_Bild006004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###DocParam.HeaderSubject###"/>
          <p:cNvSpPr txBox="1"/>
          <p:nvPr userDrawn="1"/>
        </p:nvSpPr>
        <p:spPr>
          <a:xfrm>
            <a:off x="8304246" y="456927"/>
            <a:ext cx="3648405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400"/>
              <a:t>Competence Center Projektmanagement</a:t>
            </a:r>
          </a:p>
        </p:txBody>
      </p:sp>
      <p:pic>
        <p:nvPicPr>
          <p:cNvPr id="8" name="###Profile.Org.HeaderLogoShort###" descr="C:\Users\flury\AppData\Local\Temp\59e048ad-9ddd-4dac-ae0c-35f2a167c2ce.png"/>
          <p:cNvPicPr>
            <a:picLocks noChangeAspect="1"/>
          </p:cNvPicPr>
          <p:nvPr userDrawn="1"/>
        </p:nvPicPr>
        <p:blipFill>
          <a:blip r:embed="rId3" r:link="rId4" cstate="print"/>
          <a:stretch>
            <a:fillRect/>
          </a:stretch>
        </p:blipFill>
        <p:spPr>
          <a:xfrm>
            <a:off x="570442" y="332656"/>
            <a:ext cx="1800953" cy="1306248"/>
          </a:xfrm>
          <a:prstGeom prst="rect">
            <a:avLst/>
          </a:prstGeom>
        </p:spPr>
      </p:pic>
      <p:sp>
        <p:nvSpPr>
          <p:cNvPr id="9" name="###CustomElements.Presentation.Header.Script1###"/>
          <p:cNvSpPr txBox="1"/>
          <p:nvPr userDrawn="1"/>
        </p:nvSpPr>
        <p:spPr>
          <a:xfrm>
            <a:off x="2472000" y="639738"/>
            <a:ext cx="9384640" cy="73866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tabLst>
                <a:tab pos="6908800" algn="l"/>
              </a:tabLst>
            </a:pPr>
            <a:r>
              <a:rPr lang="de-CH" sz="1600" dirty="0">
                <a:latin typeface="+mj-lt"/>
              </a:rPr>
              <a:t>Kanton Zürich
Competence Center Projektmanagement</a:t>
            </a:r>
            <a:br>
              <a:rPr lang="de-CH" sz="1600" dirty="0">
                <a:latin typeface="+mj-lt"/>
              </a:rPr>
            </a:br>
            <a:endParaRPr lang="de-CH" sz="1600" dirty="0">
              <a:latin typeface="+mj-lt"/>
            </a:endParaRPr>
          </a:p>
        </p:txBody>
      </p:sp>
      <p:sp>
        <p:nvSpPr>
          <p:cNvPr id="10" name="Inhaltsplatzhalter 18"/>
          <p:cNvSpPr>
            <a:spLocks noGrp="1"/>
          </p:cNvSpPr>
          <p:nvPr>
            <p:ph sz="quarter" idx="10" hasCustomPrompt="1"/>
          </p:nvPr>
        </p:nvSpPr>
        <p:spPr>
          <a:xfrm>
            <a:off x="2472000" y="2943994"/>
            <a:ext cx="9278965" cy="11448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1" name="Inhaltsplatzhalter 18"/>
          <p:cNvSpPr>
            <a:spLocks noGrp="1"/>
          </p:cNvSpPr>
          <p:nvPr>
            <p:ph sz="quarter" idx="11" hasCustomPrompt="1"/>
          </p:nvPr>
        </p:nvSpPr>
        <p:spPr>
          <a:xfrm>
            <a:off x="2472000" y="1575842"/>
            <a:ext cx="9340800" cy="1144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75000"/>
              </a:lnSpc>
              <a:spcBef>
                <a:spcPts val="0"/>
              </a:spcBef>
              <a:spcAft>
                <a:spcPts val="600"/>
              </a:spcAft>
              <a:buNone/>
              <a:defRPr sz="5400"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22924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folie_Flag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###Profile.Org.HeaderLogoShort###" descr="C:\Users\flury\AppData\Local\Temp\59e048ad-9ddd-4dac-ae0c-35f2a167c2ce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570442" y="332656"/>
            <a:ext cx="1800953" cy="1306248"/>
          </a:xfrm>
          <a:prstGeom prst="rect">
            <a:avLst/>
          </a:prstGeom>
        </p:spPr>
      </p:pic>
      <p:sp>
        <p:nvSpPr>
          <p:cNvPr id="6" name="###CustomElements.Presentation.Header.Script1###"/>
          <p:cNvSpPr txBox="1"/>
          <p:nvPr userDrawn="1"/>
        </p:nvSpPr>
        <p:spPr>
          <a:xfrm>
            <a:off x="2472000" y="639739"/>
            <a:ext cx="8466667" cy="72340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91000"/>
              </a:lnSpc>
              <a:spcAft>
                <a:spcPts val="200"/>
              </a:spcAft>
            </a:pPr>
            <a:r>
              <a:rPr lang="de-CH" sz="1600" dirty="0">
                <a:latin typeface="+mj-lt"/>
              </a:rPr>
              <a:t>Kanton Zürich
Competence Center Projektmanagement</a:t>
            </a:r>
          </a:p>
          <a:p>
            <a:pPr>
              <a:lnSpc>
                <a:spcPct val="91000"/>
              </a:lnSpc>
              <a:spcAft>
                <a:spcPts val="200"/>
              </a:spcAft>
            </a:pPr>
            <a:endParaRPr lang="de-CH" sz="1600" dirty="0">
              <a:latin typeface="+mj-lt"/>
            </a:endParaRPr>
          </a:p>
        </p:txBody>
      </p:sp>
      <p:sp>
        <p:nvSpPr>
          <p:cNvPr id="7" name="Inhaltsplatzhalter 18"/>
          <p:cNvSpPr>
            <a:spLocks noGrp="1"/>
          </p:cNvSpPr>
          <p:nvPr>
            <p:ph sz="quarter" idx="10" hasCustomPrompt="1"/>
          </p:nvPr>
        </p:nvSpPr>
        <p:spPr>
          <a:xfrm>
            <a:off x="2472000" y="2943994"/>
            <a:ext cx="9278965" cy="11448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1600">
                <a:latin typeface="+mj-lt"/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8" name="Inhaltsplatzhalter 18"/>
          <p:cNvSpPr>
            <a:spLocks noGrp="1"/>
          </p:cNvSpPr>
          <p:nvPr>
            <p:ph sz="quarter" idx="11" hasCustomPrompt="1"/>
          </p:nvPr>
        </p:nvSpPr>
        <p:spPr>
          <a:xfrm>
            <a:off x="2472000" y="1575842"/>
            <a:ext cx="9340800" cy="1144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75000"/>
              </a:lnSpc>
              <a:spcBef>
                <a:spcPts val="0"/>
              </a:spcBef>
              <a:spcAft>
                <a:spcPts val="600"/>
              </a:spcAft>
              <a:buNone/>
              <a:defRPr sz="5400"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  <a:p>
            <a:pPr lvl="0"/>
            <a:endParaRPr lang="de-CH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8016214" y="6453337"/>
            <a:ext cx="3983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880258-41A5-443F-949D-4717C6D4AA4D}" type="slidenum">
              <a:rPr lang="de-CH" sz="1200" smtClean="0"/>
              <a:pPr algn="r"/>
              <a:t>‹Nr.›</a:t>
            </a:fld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96227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sfolie_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7933600" y="481696"/>
            <a:ext cx="362573" cy="271930"/>
          </a:xfrm>
          <a:prstGeom prst="rect">
            <a:avLst/>
          </a:prstGeom>
        </p:spPr>
      </p:pic>
      <p:sp>
        <p:nvSpPr>
          <p:cNvPr id="6" name="###DocParam.HeaderSubject###"/>
          <p:cNvSpPr txBox="1"/>
          <p:nvPr userDrawn="1"/>
        </p:nvSpPr>
        <p:spPr>
          <a:xfrm>
            <a:off x="8304245" y="456927"/>
            <a:ext cx="3887755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400"/>
              <a:t>Competence Center Projektmanagement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880487" y="1021548"/>
            <a:ext cx="9582597" cy="535244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0"/>
          </p:nvPr>
        </p:nvSpPr>
        <p:spPr>
          <a:xfrm>
            <a:off x="1871530" y="1628800"/>
            <a:ext cx="9601067" cy="4464496"/>
          </a:xfrm>
          <a:prstGeom prst="rect">
            <a:avLst/>
          </a:prstGeom>
        </p:spPr>
        <p:txBody>
          <a:bodyPr/>
          <a:lstStyle>
            <a:lvl1pPr algn="l">
              <a:buFont typeface="Symbol" pitchFamily="18" charset="2"/>
              <a:buChar char="-"/>
              <a:defRPr sz="2400"/>
            </a:lvl1pPr>
            <a:lvl2pPr algn="l">
              <a:buFont typeface="Symbol" pitchFamily="18" charset="2"/>
              <a:buChar char="-"/>
              <a:defRPr sz="2400"/>
            </a:lvl2pPr>
            <a:lvl3pPr algn="l">
              <a:buFont typeface="Symbol" pitchFamily="18" charset="2"/>
              <a:buChar char="-"/>
              <a:defRPr/>
            </a:lvl3pPr>
            <a:lvl4pPr algn="l">
              <a:buFont typeface="Symbol" pitchFamily="18" charset="2"/>
              <a:buChar char="-"/>
              <a:defRPr sz="2400"/>
            </a:lvl4pPr>
            <a:lvl5pPr algn="l">
              <a:buFont typeface="Symbol" pitchFamily="18" charset="2"/>
              <a:buChar char="-"/>
              <a:defRPr sz="24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505159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sfolie_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7933600" y="481696"/>
            <a:ext cx="362573" cy="271930"/>
          </a:xfrm>
          <a:prstGeom prst="rect">
            <a:avLst/>
          </a:prstGeom>
        </p:spPr>
      </p:pic>
      <p:sp>
        <p:nvSpPr>
          <p:cNvPr id="6" name="###DocParam.HeaderSubject###"/>
          <p:cNvSpPr txBox="1"/>
          <p:nvPr userDrawn="1"/>
        </p:nvSpPr>
        <p:spPr>
          <a:xfrm>
            <a:off x="8304245" y="456927"/>
            <a:ext cx="3887755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400"/>
              <a:t>Competence Center Projektmanagement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880487" y="1021548"/>
            <a:ext cx="9582597" cy="535244"/>
          </a:xfrm>
          <a:prstGeom prst="rect">
            <a:avLst/>
          </a:prstGeom>
        </p:spPr>
        <p:txBody>
          <a:bodyPr/>
          <a:lstStyle>
            <a:lvl1pPr algn="l">
              <a:defRPr sz="3000"/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0"/>
          </p:nvPr>
        </p:nvSpPr>
        <p:spPr>
          <a:xfrm>
            <a:off x="1871530" y="1700808"/>
            <a:ext cx="9601067" cy="4392488"/>
          </a:xfrm>
          <a:prstGeom prst="rect">
            <a:avLst/>
          </a:prstGeom>
        </p:spPr>
        <p:txBody>
          <a:bodyPr/>
          <a:lstStyle>
            <a:lvl1pPr indent="-612000" algn="l">
              <a:buFont typeface="Symbol" pitchFamily="18" charset="2"/>
              <a:buChar char="-"/>
              <a:defRPr sz="3200"/>
            </a:lvl1pPr>
            <a:lvl2pPr algn="l">
              <a:buFont typeface="Symbol" pitchFamily="18" charset="2"/>
              <a:buChar char="-"/>
              <a:defRPr sz="3200"/>
            </a:lvl2pPr>
            <a:lvl3pPr algn="l">
              <a:buFont typeface="Symbol" pitchFamily="18" charset="2"/>
              <a:buChar char="-"/>
              <a:defRPr/>
            </a:lvl3pPr>
            <a:lvl4pPr algn="l">
              <a:buFont typeface="Symbol" pitchFamily="18" charset="2"/>
              <a:buChar char="-"/>
              <a:defRPr sz="3200"/>
            </a:lvl4pPr>
            <a:lvl5pPr algn="l">
              <a:buFont typeface="Symbol" pitchFamily="18" charset="2"/>
              <a:buChar char="-"/>
              <a:defRPr sz="32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714773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sverzeichni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7933600" y="481696"/>
            <a:ext cx="362573" cy="271930"/>
          </a:xfrm>
          <a:prstGeom prst="rect">
            <a:avLst/>
          </a:prstGeom>
        </p:spPr>
      </p:pic>
      <p:sp>
        <p:nvSpPr>
          <p:cNvPr id="6" name="###DocParam.HeaderSubject###"/>
          <p:cNvSpPr txBox="1"/>
          <p:nvPr userDrawn="1"/>
        </p:nvSpPr>
        <p:spPr>
          <a:xfrm>
            <a:off x="8304245" y="456927"/>
            <a:ext cx="3887755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400"/>
              <a:t>Competence Center Projektmanagement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1871530" y="1019176"/>
            <a:ext cx="9601067" cy="5074121"/>
          </a:xfrm>
          <a:prstGeom prst="rect">
            <a:avLst/>
          </a:prstGeom>
        </p:spPr>
        <p:txBody>
          <a:bodyPr/>
          <a:lstStyle>
            <a:lvl1pPr marL="457200" indent="-64800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defRPr sz="3200">
                <a:latin typeface="+mj-lt"/>
              </a:defRPr>
            </a:lvl1pPr>
            <a:lvl2pPr marL="914400" indent="-457200" algn="l">
              <a:buFont typeface="+mj-lt"/>
              <a:buAutoNum type="arabicPeriod"/>
              <a:defRPr sz="2400">
                <a:latin typeface="+mj-lt"/>
              </a:defRPr>
            </a:lvl2pPr>
            <a:lvl3pPr algn="l">
              <a:buFont typeface="Symbol" pitchFamily="18" charset="2"/>
              <a:buChar char="-"/>
              <a:defRPr/>
            </a:lvl3pPr>
            <a:lvl4pPr marL="1828800" indent="-457200" algn="l">
              <a:buFont typeface="+mj-lt"/>
              <a:buAutoNum type="arabicPeriod"/>
              <a:defRPr sz="2400"/>
            </a:lvl4pPr>
            <a:lvl5pPr marL="2286000" indent="-457200" algn="l">
              <a:buFont typeface="+mj-lt"/>
              <a:buAutoNum type="arabicPeriod"/>
              <a:defRPr sz="2400"/>
            </a:lvl5pPr>
          </a:lstStyle>
          <a:p>
            <a:pPr lvl="0"/>
            <a:r>
              <a:rPr lang="de-DE" dirty="0"/>
              <a:t>Inhaltsverzeichnis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3154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FBEA-5010-4D89-B6C5-DA80546037BB}" type="datetimeFigureOut">
              <a:rPr lang="de-CH" smtClean="0"/>
              <a:t>06.11.2024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7927-E6E7-49C8-ADC5-6EC1A4696F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290112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866115" y="1019176"/>
            <a:ext cx="9600000" cy="5074121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7933600" y="481696"/>
            <a:ext cx="362573" cy="271930"/>
          </a:xfrm>
          <a:prstGeom prst="rect">
            <a:avLst/>
          </a:prstGeom>
        </p:spPr>
      </p:pic>
      <p:sp>
        <p:nvSpPr>
          <p:cNvPr id="6" name="###DocParam.HeaderSubject###"/>
          <p:cNvSpPr txBox="1"/>
          <p:nvPr userDrawn="1"/>
        </p:nvSpPr>
        <p:spPr>
          <a:xfrm>
            <a:off x="8304245" y="456927"/>
            <a:ext cx="3887755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400"/>
              <a:t>Competence Center Projektmanagement</a:t>
            </a:r>
          </a:p>
        </p:txBody>
      </p:sp>
    </p:spTree>
    <p:extLst>
      <p:ext uri="{BB962C8B-B14F-4D97-AF65-F5344CB8AC3E}">
        <p14:creationId xmlns:p14="http://schemas.microsoft.com/office/powerpoint/2010/main" val="1100093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7933600" y="481696"/>
            <a:ext cx="362573" cy="271930"/>
          </a:xfrm>
          <a:prstGeom prst="rect">
            <a:avLst/>
          </a:prstGeom>
        </p:spPr>
      </p:pic>
      <p:sp>
        <p:nvSpPr>
          <p:cNvPr id="6" name="###DocParam.HeaderSubject###"/>
          <p:cNvSpPr txBox="1"/>
          <p:nvPr userDrawn="1"/>
        </p:nvSpPr>
        <p:spPr>
          <a:xfrm>
            <a:off x="8304245" y="456927"/>
            <a:ext cx="3552395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400"/>
              <a:t>Competence Center Projektmanagement</a:t>
            </a:r>
          </a:p>
        </p:txBody>
      </p:sp>
    </p:spTree>
    <p:extLst>
      <p:ext uri="{BB962C8B-B14F-4D97-AF65-F5344CB8AC3E}">
        <p14:creationId xmlns:p14="http://schemas.microsoft.com/office/powerpoint/2010/main" val="4156722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fik Herme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9985588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FBEA-5010-4D89-B6C5-DA80546037BB}" type="datetimeFigureOut">
              <a:rPr lang="de-CH" smtClean="0"/>
              <a:t>06.11.2024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7927-E6E7-49C8-ADC5-6EC1A4696F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67867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FBEA-5010-4D89-B6C5-DA80546037BB}" type="datetimeFigureOut">
              <a:rPr lang="de-CH" smtClean="0"/>
              <a:t>06.11.2024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7927-E6E7-49C8-ADC5-6EC1A4696F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5756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FBEA-5010-4D89-B6C5-DA80546037BB}" type="datetimeFigureOut">
              <a:rPr lang="de-CH" smtClean="0"/>
              <a:t>06.11.2024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7927-E6E7-49C8-ADC5-6EC1A4696F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92418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FBEA-5010-4D89-B6C5-DA80546037BB}" type="datetimeFigureOut">
              <a:rPr lang="de-CH" smtClean="0"/>
              <a:t>06.11.2024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7927-E6E7-49C8-ADC5-6EC1A4696F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3063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FBEA-5010-4D89-B6C5-DA80546037BB}" type="datetimeFigureOut">
              <a:rPr lang="de-CH" smtClean="0"/>
              <a:t>06.11.2024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7927-E6E7-49C8-ADC5-6EC1A4696F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44778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FBEA-5010-4D89-B6C5-DA80546037BB}" type="datetimeFigureOut">
              <a:rPr lang="de-CH" smtClean="0"/>
              <a:t>06.11.2024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7927-E6E7-49C8-ADC5-6EC1A4696F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99615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FBEA-5010-4D89-B6C5-DA80546037BB}" type="datetimeFigureOut">
              <a:rPr lang="de-CH" smtClean="0"/>
              <a:t>06.11.2024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7927-E6E7-49C8-ADC5-6EC1A4696F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242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8FBEA-5010-4D89-B6C5-DA80546037BB}" type="datetimeFigureOut">
              <a:rPr lang="de-CH" smtClean="0"/>
              <a:t>06.11.2024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07927-E6E7-49C8-ADC5-6EC1A4696F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6358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 userDrawn="1"/>
        </p:nvSpPr>
        <p:spPr>
          <a:xfrm>
            <a:off x="8016214" y="6453337"/>
            <a:ext cx="3983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880258-41A5-443F-949D-4717C6D4AA4D}" type="slidenum">
              <a:rPr lang="de-CH" sz="1200" smtClean="0"/>
              <a:pPr algn="r"/>
              <a:t>‹Nr.›</a:t>
            </a:fld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259787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CH" dirty="0"/>
              <a:t>Für Rechtsetzungsprojekt </a:t>
            </a:r>
            <a:r>
              <a:rPr lang="de-CH" dirty="0" err="1"/>
              <a:t>xyz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/>
            <a:r>
              <a:rPr lang="de-CH" dirty="0"/>
              <a:t>Projekt-</a:t>
            </a:r>
            <a:br>
              <a:rPr lang="de-CH" dirty="0"/>
            </a:br>
            <a:r>
              <a:rPr lang="de-CH" dirty="0" err="1"/>
              <a:t>präsentation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72174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56839" y="740065"/>
            <a:ext cx="9582597" cy="535244"/>
          </a:xfrm>
        </p:spPr>
        <p:txBody>
          <a:bodyPr/>
          <a:lstStyle/>
          <a:p>
            <a:r>
              <a:rPr lang="de-CH" dirty="0"/>
              <a:t>Statusbericht 2/2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864237" y="1466490"/>
            <a:ext cx="906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b="1" dirty="0">
                <a:solidFill>
                  <a:prstClr val="black"/>
                </a:solidFill>
                <a:latin typeface="Arial Black"/>
              </a:rPr>
              <a:t>Risiken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130089"/>
              </p:ext>
            </p:extLst>
          </p:nvPr>
        </p:nvGraphicFramePr>
        <p:xfrm>
          <a:off x="1975241" y="3542777"/>
          <a:ext cx="7120648" cy="1314834"/>
        </p:xfrm>
        <a:graphic>
          <a:graphicData uri="http://schemas.openxmlformats.org/drawingml/2006/table">
            <a:tbl>
              <a:tblPr/>
              <a:tblGrid>
                <a:gridCol w="213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0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7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92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Phase</a:t>
                      </a:r>
                      <a:endParaRPr lang="de-CH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Geplant </a:t>
                      </a:r>
                      <a:endParaRPr lang="de-CH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IST per</a:t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Be­richtszeitpunkt</a:t>
                      </a:r>
                      <a:endParaRPr lang="de-CH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Abweichung</a:t>
                      </a:r>
                      <a:endParaRPr lang="de-CH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Prognose</a:t>
                      </a:r>
                      <a:endParaRPr lang="de-CH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Initialisierung</a:t>
                      </a:r>
                      <a:endParaRPr lang="de-CH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10’000</a:t>
                      </a:r>
                      <a:endParaRPr lang="de-CH" sz="1200" i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7’000</a:t>
                      </a:r>
                      <a:endParaRPr lang="de-CH" sz="1200" i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4’000</a:t>
                      </a:r>
                      <a:endParaRPr lang="de-CH" sz="1200" i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11’000</a:t>
                      </a:r>
                      <a:endParaRPr lang="de-CH" sz="1200" i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Konzept</a:t>
                      </a:r>
                      <a:endParaRPr lang="de-CH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de-CH" sz="1200" i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de-CH" sz="1200" i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de-CH" sz="1200" i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de-CH" sz="1200" i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Realisierung</a:t>
                      </a:r>
                      <a:endParaRPr lang="de-CH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Abschluss</a:t>
                      </a:r>
                      <a:endParaRPr lang="de-CH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Total</a:t>
                      </a:r>
                      <a:endParaRPr lang="de-CH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1878664" y="3235000"/>
            <a:ext cx="877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b="1" dirty="0">
                <a:solidFill>
                  <a:prstClr val="black"/>
                </a:solidFill>
                <a:latin typeface="Arial Black"/>
              </a:rPr>
              <a:t>Kosten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047129"/>
              </p:ext>
            </p:extLst>
          </p:nvPr>
        </p:nvGraphicFramePr>
        <p:xfrm>
          <a:off x="1975241" y="1812457"/>
          <a:ext cx="7120648" cy="986727"/>
        </p:xfrm>
        <a:graphic>
          <a:graphicData uri="http://schemas.openxmlformats.org/drawingml/2006/table">
            <a:tbl>
              <a:tblPr/>
              <a:tblGrid>
                <a:gridCol w="445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9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9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5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5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4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88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878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Nr.</a:t>
                      </a:r>
                      <a:endParaRPr lang="de-CH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Risikobeschreibung</a:t>
                      </a:r>
                      <a:endParaRPr lang="de-CH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EW</a:t>
                      </a:r>
                      <a:endParaRPr lang="de-CH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AG</a:t>
                      </a:r>
                      <a:endParaRPr lang="de-CH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RZ</a:t>
                      </a:r>
                      <a:endParaRPr lang="de-CH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Massnahmen</a:t>
                      </a:r>
                      <a:endParaRPr lang="de-CH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Verantw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.</a:t>
                      </a:r>
                      <a:endParaRPr lang="de-CH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Termin</a:t>
                      </a:r>
                      <a:endParaRPr lang="de-CH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205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R1</a:t>
                      </a:r>
                      <a:endParaRPr lang="de-CH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de-CH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Spezialist für  Phase Konzept nicht verfügbar</a:t>
                      </a:r>
                      <a:endParaRPr lang="de-CH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</a:t>
                      </a:r>
                      <a:endParaRPr lang="de-CH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</a:t>
                      </a:r>
                      <a:endParaRPr lang="de-CH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</a:t>
                      </a:r>
                      <a:endParaRPr lang="de-CH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 i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Vereinbarung</a:t>
                      </a:r>
                      <a:r>
                        <a:rPr lang="en-US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200" i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mit</a:t>
                      </a:r>
                      <a:r>
                        <a:rPr lang="en-US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200" i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Stamm­organisation</a:t>
                      </a:r>
                      <a:endParaRPr lang="de-CH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PL</a:t>
                      </a:r>
                      <a:endParaRPr lang="de-CH" sz="1200" i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TT.MM.JJJJ</a:t>
                      </a:r>
                      <a:endParaRPr lang="de-CH" sz="1200" i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362742"/>
              </p:ext>
            </p:extLst>
          </p:nvPr>
        </p:nvGraphicFramePr>
        <p:xfrm>
          <a:off x="1975242" y="2794094"/>
          <a:ext cx="7120647" cy="216472"/>
        </p:xfrm>
        <a:graphic>
          <a:graphicData uri="http://schemas.openxmlformats.org/drawingml/2006/table">
            <a:tbl>
              <a:tblPr/>
              <a:tblGrid>
                <a:gridCol w="445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9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9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4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88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6104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R?</a:t>
                      </a:r>
                      <a:endParaRPr lang="de-CH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de-CH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de-CH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de-CH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de-CH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de-CH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de-CH" sz="1400" i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de-CH" sz="1400" i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1878664" y="4887100"/>
            <a:ext cx="67463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>
                <a:solidFill>
                  <a:prstClr val="black"/>
                </a:solidFill>
                <a:latin typeface="Arial"/>
              </a:rPr>
              <a:t>Legende: Prognose = voraussichtliche Gesamtkosten bis Ende Jahr bzw. Projekt</a:t>
            </a:r>
          </a:p>
          <a:p>
            <a:endParaRPr lang="de-CH" sz="11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6235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000" dirty="0"/>
              <a:t>Antrag: Freigabe XY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24324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000" dirty="0"/>
              <a:t>Traktanden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9377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000" dirty="0"/>
              <a:t>Projektstand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19182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D3251C-6CD8-4F0E-B567-DCED35B5F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400" dirty="0"/>
              <a:t>Projektorganisation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F56BA55-35A8-477B-B09A-04A2019BB612}"/>
              </a:ext>
            </a:extLst>
          </p:cNvPr>
          <p:cNvSpPr txBox="1"/>
          <p:nvPr/>
        </p:nvSpPr>
        <p:spPr>
          <a:xfrm>
            <a:off x="2003305" y="1525721"/>
            <a:ext cx="6912000" cy="50600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de-CH" sz="1200" dirty="0">
              <a:solidFill>
                <a:prstClr val="black"/>
              </a:solidFill>
              <a:latin typeface="Arial"/>
            </a:endParaRPr>
          </a:p>
          <a:p>
            <a:endParaRPr lang="de-CH" sz="1200" dirty="0">
              <a:solidFill>
                <a:prstClr val="black"/>
              </a:solidFill>
              <a:latin typeface="Arial"/>
            </a:endParaRPr>
          </a:p>
          <a:p>
            <a:endParaRPr lang="de-CH" sz="1200" dirty="0">
              <a:solidFill>
                <a:prstClr val="black"/>
              </a:solidFill>
              <a:latin typeface="Arial"/>
            </a:endParaRPr>
          </a:p>
          <a:p>
            <a:endParaRPr lang="de-CH" sz="1200" dirty="0">
              <a:solidFill>
                <a:prstClr val="black"/>
              </a:solidFill>
              <a:latin typeface="Arial"/>
            </a:endParaRPr>
          </a:p>
          <a:p>
            <a:endParaRPr lang="de-CH" sz="1200" dirty="0">
              <a:solidFill>
                <a:prstClr val="black"/>
              </a:solidFill>
              <a:latin typeface="Arial"/>
            </a:endParaRPr>
          </a:p>
          <a:p>
            <a:endParaRPr lang="de-CH" sz="1200" dirty="0">
              <a:solidFill>
                <a:prstClr val="black"/>
              </a:solidFill>
              <a:latin typeface="Arial"/>
            </a:endParaRPr>
          </a:p>
          <a:p>
            <a:endParaRPr lang="de-CH" sz="1200" dirty="0">
              <a:solidFill>
                <a:prstClr val="black"/>
              </a:solidFill>
              <a:latin typeface="Arial"/>
            </a:endParaRPr>
          </a:p>
          <a:p>
            <a:endParaRPr lang="de-CH" sz="1200" dirty="0">
              <a:solidFill>
                <a:prstClr val="black"/>
              </a:solidFill>
              <a:latin typeface="Arial"/>
            </a:endParaRPr>
          </a:p>
          <a:p>
            <a:endParaRPr lang="de-CH" sz="1200" dirty="0">
              <a:solidFill>
                <a:prstClr val="black"/>
              </a:solidFill>
              <a:latin typeface="Arial"/>
            </a:endParaRPr>
          </a:p>
          <a:p>
            <a:endParaRPr lang="de-CH" sz="1200" dirty="0">
              <a:solidFill>
                <a:prstClr val="black"/>
              </a:solidFill>
              <a:latin typeface="Arial"/>
            </a:endParaRPr>
          </a:p>
          <a:p>
            <a:endParaRPr lang="de-CH" sz="1200" dirty="0">
              <a:solidFill>
                <a:prstClr val="black"/>
              </a:solidFill>
              <a:latin typeface="Arial"/>
            </a:endParaRPr>
          </a:p>
          <a:p>
            <a:endParaRPr lang="de-CH" sz="1200" dirty="0">
              <a:solidFill>
                <a:prstClr val="black"/>
              </a:solidFill>
              <a:latin typeface="Arial"/>
            </a:endParaRPr>
          </a:p>
          <a:p>
            <a:endParaRPr lang="de-CH" sz="1200" dirty="0">
              <a:solidFill>
                <a:prstClr val="black"/>
              </a:solidFill>
              <a:latin typeface="Arial"/>
            </a:endParaRPr>
          </a:p>
          <a:p>
            <a:endParaRPr lang="de-CH" sz="1200" dirty="0">
              <a:solidFill>
                <a:prstClr val="black"/>
              </a:solidFill>
              <a:latin typeface="Arial"/>
            </a:endParaRPr>
          </a:p>
          <a:p>
            <a:endParaRPr lang="de-CH" sz="1200" dirty="0">
              <a:solidFill>
                <a:prstClr val="black"/>
              </a:solidFill>
              <a:latin typeface="Arial"/>
            </a:endParaRPr>
          </a:p>
          <a:p>
            <a:endParaRPr lang="de-CH" sz="1200" dirty="0">
              <a:solidFill>
                <a:prstClr val="black"/>
              </a:solidFill>
              <a:latin typeface="Arial"/>
            </a:endParaRPr>
          </a:p>
          <a:p>
            <a:endParaRPr lang="de-CH" sz="1200" dirty="0">
              <a:solidFill>
                <a:prstClr val="black"/>
              </a:solidFill>
              <a:latin typeface="Arial"/>
            </a:endParaRPr>
          </a:p>
          <a:p>
            <a:endParaRPr lang="de-CH" sz="1200" dirty="0">
              <a:solidFill>
                <a:prstClr val="black"/>
              </a:solidFill>
              <a:latin typeface="Arial"/>
            </a:endParaRPr>
          </a:p>
          <a:p>
            <a:endParaRPr lang="de-CH" sz="1200" dirty="0">
              <a:solidFill>
                <a:prstClr val="black"/>
              </a:solidFill>
              <a:latin typeface="Arial"/>
            </a:endParaRPr>
          </a:p>
          <a:p>
            <a:endParaRPr lang="de-CH" sz="1200" dirty="0">
              <a:solidFill>
                <a:prstClr val="black"/>
              </a:solidFill>
              <a:latin typeface="Arial"/>
            </a:endParaRPr>
          </a:p>
          <a:p>
            <a:endParaRPr lang="de-CH" sz="1200" dirty="0">
              <a:solidFill>
                <a:prstClr val="black"/>
              </a:solidFill>
              <a:latin typeface="Arial"/>
            </a:endParaRPr>
          </a:p>
          <a:p>
            <a:endParaRPr lang="de-CH" sz="1200" dirty="0">
              <a:solidFill>
                <a:prstClr val="black"/>
              </a:solidFill>
              <a:latin typeface="Arial"/>
            </a:endParaRPr>
          </a:p>
          <a:p>
            <a:endParaRPr lang="de-CH" sz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099806" y="4916949"/>
            <a:ext cx="6717600" cy="156057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noAutofit/>
          </a:bodyPr>
          <a:lstStyle/>
          <a:p>
            <a:r>
              <a:rPr lang="de-CH" dirty="0">
                <a:solidFill>
                  <a:prstClr val="black"/>
                </a:solidFill>
                <a:latin typeface="Arial"/>
              </a:rPr>
              <a:t>Ausführung</a:t>
            </a:r>
            <a:endParaRPr lang="de-CH" sz="1200" dirty="0">
              <a:solidFill>
                <a:prstClr val="black"/>
              </a:solidFill>
              <a:latin typeface="Arial"/>
            </a:endParaRPr>
          </a:p>
          <a:p>
            <a:endParaRPr lang="de-CH" sz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100505" y="3266464"/>
            <a:ext cx="6716901" cy="161707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noAutofit/>
          </a:bodyPr>
          <a:lstStyle/>
          <a:p>
            <a:r>
              <a:rPr lang="de-CH" dirty="0">
                <a:solidFill>
                  <a:prstClr val="black"/>
                </a:solidFill>
                <a:latin typeface="Arial"/>
              </a:rPr>
              <a:t>Führung</a:t>
            </a:r>
          </a:p>
          <a:p>
            <a:endParaRPr lang="de-CH" dirty="0">
              <a:solidFill>
                <a:prstClr val="black"/>
              </a:solidFill>
              <a:latin typeface="Arial"/>
            </a:endParaRPr>
          </a:p>
          <a:p>
            <a:endParaRPr lang="de-CH" dirty="0">
              <a:solidFill>
                <a:prstClr val="black"/>
              </a:solidFill>
              <a:latin typeface="Arial"/>
            </a:endParaRPr>
          </a:p>
          <a:p>
            <a:endParaRPr lang="de-CH" sz="2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099806" y="1603428"/>
            <a:ext cx="6717600" cy="16164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wrap="square" rtlCol="0">
            <a:noAutofit/>
          </a:bodyPr>
          <a:lstStyle/>
          <a:p>
            <a:r>
              <a:rPr lang="de-CH" dirty="0">
                <a:solidFill>
                  <a:prstClr val="black"/>
                </a:solidFill>
                <a:latin typeface="Arial"/>
              </a:rPr>
              <a:t>Steuerung</a:t>
            </a:r>
          </a:p>
          <a:p>
            <a:endParaRPr lang="de-CH" dirty="0">
              <a:solidFill>
                <a:prstClr val="black"/>
              </a:solidFill>
              <a:latin typeface="Arial"/>
            </a:endParaRPr>
          </a:p>
          <a:p>
            <a:endParaRPr lang="de-CH" sz="1600" dirty="0">
              <a:solidFill>
                <a:prstClr val="black"/>
              </a:solidFill>
              <a:latin typeface="Arial"/>
            </a:endParaRPr>
          </a:p>
          <a:p>
            <a:endParaRPr lang="de-CH" sz="1600" dirty="0">
              <a:solidFill>
                <a:prstClr val="black"/>
              </a:solidFill>
              <a:latin typeface="Arial"/>
            </a:endParaRPr>
          </a:p>
          <a:p>
            <a:endParaRPr lang="de-CH" sz="11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309306" y="2108106"/>
            <a:ext cx="1734669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de-CH" sz="1400" dirty="0">
                <a:solidFill>
                  <a:prstClr val="black"/>
                </a:solidFill>
                <a:latin typeface="Arial"/>
              </a:rPr>
              <a:t>Auftraggeber</a:t>
            </a:r>
          </a:p>
          <a:p>
            <a:pPr algn="ctr"/>
            <a:r>
              <a:rPr lang="de-CH" sz="1400" dirty="0">
                <a:solidFill>
                  <a:prstClr val="black"/>
                </a:solidFill>
                <a:latin typeface="Arial"/>
              </a:rPr>
              <a:t>Müller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4301724" y="3751911"/>
            <a:ext cx="1742251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de-CH" sz="1400" dirty="0">
                <a:solidFill>
                  <a:prstClr val="black"/>
                </a:solidFill>
                <a:latin typeface="Arial"/>
              </a:rPr>
              <a:t>Projektleiter</a:t>
            </a:r>
          </a:p>
          <a:p>
            <a:pPr algn="ctr"/>
            <a:r>
              <a:rPr lang="de-CH" sz="1400" dirty="0" err="1">
                <a:solidFill>
                  <a:prstClr val="black"/>
                </a:solidFill>
                <a:latin typeface="Arial"/>
              </a:rPr>
              <a:t>Kuratli</a:t>
            </a:r>
            <a:endParaRPr lang="de-CH" sz="1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4311934" y="5466128"/>
            <a:ext cx="1734669" cy="50612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de-CH" sz="1400" dirty="0">
                <a:solidFill>
                  <a:prstClr val="black"/>
                </a:solidFill>
                <a:latin typeface="Arial"/>
              </a:rPr>
              <a:t>Anwendervertreter</a:t>
            </a:r>
          </a:p>
          <a:p>
            <a:pPr algn="ctr"/>
            <a:r>
              <a:rPr lang="de-CH" sz="1400" dirty="0">
                <a:solidFill>
                  <a:prstClr val="black"/>
                </a:solidFill>
                <a:latin typeface="Arial"/>
              </a:rPr>
              <a:t>Hans Muster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6704154" y="2113692"/>
            <a:ext cx="1734669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de-CH" sz="1400" dirty="0">
                <a:solidFill>
                  <a:prstClr val="black"/>
                </a:solidFill>
                <a:latin typeface="Arial"/>
              </a:rPr>
              <a:t>Projektausschuss</a:t>
            </a:r>
          </a:p>
          <a:p>
            <a:pPr algn="ctr"/>
            <a:r>
              <a:rPr lang="de-CH" sz="1400" dirty="0">
                <a:solidFill>
                  <a:prstClr val="black"/>
                </a:solidFill>
                <a:latin typeface="Arial"/>
              </a:rPr>
              <a:t>Meier, Huber</a:t>
            </a:r>
          </a:p>
        </p:txBody>
      </p:sp>
      <p:cxnSp>
        <p:nvCxnSpPr>
          <p:cNvPr id="29" name="Gerade Verbindung 47"/>
          <p:cNvCxnSpPr>
            <a:stCxn id="16" idx="2"/>
            <a:endCxn id="17" idx="0"/>
          </p:cNvCxnSpPr>
          <p:nvPr/>
        </p:nvCxnSpPr>
        <p:spPr bwMode="auto">
          <a:xfrm flipH="1">
            <a:off x="5172850" y="2631326"/>
            <a:ext cx="3791" cy="11205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Gerade Verbindung 47"/>
          <p:cNvCxnSpPr>
            <a:cxnSpLocks/>
            <a:stCxn id="16" idx="3"/>
            <a:endCxn id="22" idx="1"/>
          </p:cNvCxnSpPr>
          <p:nvPr/>
        </p:nvCxnSpPr>
        <p:spPr bwMode="auto">
          <a:xfrm>
            <a:off x="6043975" y="2369716"/>
            <a:ext cx="660179" cy="55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Gerade Verbindung 47"/>
          <p:cNvCxnSpPr>
            <a:cxnSpLocks/>
            <a:stCxn id="17" idx="2"/>
            <a:endCxn id="21" idx="0"/>
          </p:cNvCxnSpPr>
          <p:nvPr/>
        </p:nvCxnSpPr>
        <p:spPr bwMode="auto">
          <a:xfrm>
            <a:off x="5172850" y="4275131"/>
            <a:ext cx="6419" cy="11909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E2C50BA2-179E-62A1-D5BC-B3257C74921F}"/>
              </a:ext>
            </a:extLst>
          </p:cNvPr>
          <p:cNvSpPr txBox="1"/>
          <p:nvPr/>
        </p:nvSpPr>
        <p:spPr>
          <a:xfrm>
            <a:off x="6704153" y="5449032"/>
            <a:ext cx="1734669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de-CH" sz="1400" dirty="0">
                <a:solidFill>
                  <a:prstClr val="black"/>
                </a:solidFill>
                <a:latin typeface="Arial"/>
              </a:rPr>
              <a:t>Fachspezialisten</a:t>
            </a:r>
          </a:p>
          <a:p>
            <a:pPr algn="ctr"/>
            <a:r>
              <a:rPr lang="de-CH" sz="1400" dirty="0">
                <a:solidFill>
                  <a:prstClr val="black"/>
                </a:solidFill>
                <a:latin typeface="Arial"/>
              </a:rPr>
              <a:t>Hinz, Kunz </a:t>
            </a:r>
          </a:p>
        </p:txBody>
      </p:sp>
      <p:cxnSp>
        <p:nvCxnSpPr>
          <p:cNvPr id="10" name="Verbinder: gewinkelt 9">
            <a:extLst>
              <a:ext uri="{FF2B5EF4-FFF2-40B4-BE49-F238E27FC236}">
                <a16:creationId xmlns:a16="http://schemas.microsoft.com/office/drawing/2014/main" id="{7F577683-2547-EB2C-889E-FC5404D4AACA}"/>
              </a:ext>
            </a:extLst>
          </p:cNvPr>
          <p:cNvCxnSpPr>
            <a:cxnSpLocks/>
            <a:stCxn id="4" idx="0"/>
            <a:endCxn id="17" idx="3"/>
          </p:cNvCxnSpPr>
          <p:nvPr/>
        </p:nvCxnSpPr>
        <p:spPr>
          <a:xfrm rot="16200000" flipV="1">
            <a:off x="6089977" y="3967520"/>
            <a:ext cx="1435511" cy="1527513"/>
          </a:xfrm>
          <a:prstGeom prst="bentConnector2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244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159C7A6-8A02-FFC9-376B-57E881AC4F57}"/>
              </a:ext>
            </a:extLst>
          </p:cNvPr>
          <p:cNvGrpSpPr/>
          <p:nvPr/>
        </p:nvGrpSpPr>
        <p:grpSpPr>
          <a:xfrm>
            <a:off x="2000896" y="1562877"/>
            <a:ext cx="8594213" cy="3596640"/>
            <a:chOff x="71438" y="71440"/>
            <a:chExt cx="8594213" cy="3596640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62061873-D182-D707-648D-277F2F15C5EA}"/>
                </a:ext>
              </a:extLst>
            </p:cNvPr>
            <p:cNvSpPr/>
            <p:nvPr/>
          </p:nvSpPr>
          <p:spPr>
            <a:xfrm>
              <a:off x="179390" y="1664174"/>
              <a:ext cx="8265570" cy="1939042"/>
            </a:xfrm>
            <a:prstGeom prst="rect">
              <a:avLst/>
            </a:prstGeom>
            <a:solidFill>
              <a:srgbClr val="FFF8B3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000" dirty="0">
                <a:latin typeface="Segoe WP SemiLight" panose="020B04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FF8D1E0D-0BD0-2C46-5607-F7187FF4A063}"/>
                </a:ext>
              </a:extLst>
            </p:cNvPr>
            <p:cNvSpPr/>
            <p:nvPr/>
          </p:nvSpPr>
          <p:spPr>
            <a:xfrm>
              <a:off x="179390" y="179388"/>
              <a:ext cx="8265570" cy="1663981"/>
            </a:xfrm>
            <a:prstGeom prst="rect">
              <a:avLst/>
            </a:prstGeom>
            <a:solidFill>
              <a:srgbClr val="FFE6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000" dirty="0">
                <a:latin typeface="Segoe WP SemiLight" panose="020B04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AF0601CE-3B37-0AB3-1E36-F69AC642C1B2}"/>
                </a:ext>
              </a:extLst>
            </p:cNvPr>
            <p:cNvSpPr/>
            <p:nvPr/>
          </p:nvSpPr>
          <p:spPr>
            <a:xfrm>
              <a:off x="71438" y="71440"/>
              <a:ext cx="8446977" cy="359664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b" anchorCtr="0"/>
            <a:lstStyle/>
            <a:p>
              <a:pPr>
                <a:lnSpc>
                  <a:spcPts val="1000"/>
                </a:lnSpc>
              </a:pPr>
              <a:r>
                <a:rPr lang="de-CH" sz="2400" b="1" dirty="0">
                  <a:solidFill>
                    <a:srgbClr val="0066FF"/>
                  </a:solidFill>
                  <a:latin typeface="Segoe WP SemiLight" panose="020B0402040204020203" pitchFamily="34" charset="0"/>
                </a:rPr>
                <a:t> </a:t>
              </a:r>
              <a:endParaRPr lang="de-CH" sz="2400" b="1" dirty="0">
                <a:solidFill>
                  <a:srgbClr val="0000FF"/>
                </a:solidFill>
                <a:latin typeface="Segoe WP SemiLight" panose="020B0402040204020203" pitchFamily="34" charset="0"/>
              </a:endParaRPr>
            </a:p>
            <a:p>
              <a:pPr>
                <a:lnSpc>
                  <a:spcPts val="1000"/>
                </a:lnSpc>
              </a:pPr>
              <a:endParaRPr lang="de-CH" sz="2400" b="1" dirty="0">
                <a:solidFill>
                  <a:schemeClr val="tx1"/>
                </a:solidFill>
                <a:latin typeface="Segoe WP SemiLight" panose="020B0402040204020203" pitchFamily="34" charset="0"/>
              </a:endParaRPr>
            </a:p>
          </p:txBody>
        </p:sp>
        <p:sp>
          <p:nvSpPr>
            <p:cNvPr id="10" name="Freeform 385">
              <a:extLst>
                <a:ext uri="{FF2B5EF4-FFF2-40B4-BE49-F238E27FC236}">
                  <a16:creationId xmlns:a16="http://schemas.microsoft.com/office/drawing/2014/main" id="{0F4E4469-7ACF-01CC-E3E6-F283F6BCA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5860" y="1767268"/>
              <a:ext cx="143107" cy="187274"/>
            </a:xfrm>
            <a:custGeom>
              <a:avLst/>
              <a:gdLst>
                <a:gd name="T0" fmla="*/ 41 w 81"/>
                <a:gd name="T1" fmla="*/ 0 h 106"/>
                <a:gd name="T2" fmla="*/ 81 w 81"/>
                <a:gd name="T3" fmla="*/ 52 h 106"/>
                <a:gd name="T4" fmla="*/ 41 w 81"/>
                <a:gd name="T5" fmla="*/ 106 h 106"/>
                <a:gd name="T6" fmla="*/ 41 w 81"/>
                <a:gd name="T7" fmla="*/ 106 h 106"/>
                <a:gd name="T8" fmla="*/ 0 w 81"/>
                <a:gd name="T9" fmla="*/ 52 h 106"/>
                <a:gd name="T10" fmla="*/ 41 w 81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06">
                  <a:moveTo>
                    <a:pt x="41" y="0"/>
                  </a:moveTo>
                  <a:lnTo>
                    <a:pt x="81" y="52"/>
                  </a:lnTo>
                  <a:lnTo>
                    <a:pt x="41" y="106"/>
                  </a:lnTo>
                  <a:lnTo>
                    <a:pt x="41" y="106"/>
                  </a:lnTo>
                  <a:lnTo>
                    <a:pt x="0" y="5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575757"/>
            </a:solidFill>
            <a:ln w="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91163" tIns="45582" rIns="91163" bIns="45582" numCol="1" anchor="t" anchorCtr="0" compatLnSpc="1">
              <a:prstTxWarp prst="textNoShape">
                <a:avLst/>
              </a:prstTxWarp>
            </a:bodyPr>
            <a:lstStyle/>
            <a:p>
              <a:endParaRPr lang="de-CH" sz="1600">
                <a:latin typeface="Segoe WP SemiLight" panose="020B0402040204020203" pitchFamily="34" charset="0"/>
              </a:endParaRPr>
            </a:p>
          </p:txBody>
        </p: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44E09F26-DBA5-4521-8A57-A8EB0F7854FA}"/>
                </a:ext>
              </a:extLst>
            </p:cNvPr>
            <p:cNvGrpSpPr/>
            <p:nvPr/>
          </p:nvGrpSpPr>
          <p:grpSpPr>
            <a:xfrm>
              <a:off x="2586335" y="1678585"/>
              <a:ext cx="3861149" cy="342002"/>
              <a:chOff x="2552206" y="2553272"/>
              <a:chExt cx="3835969" cy="342011"/>
            </a:xfrm>
          </p:grpSpPr>
          <p:sp>
            <p:nvSpPr>
              <p:cNvPr id="37" name="Rechteck 36">
                <a:extLst>
                  <a:ext uri="{FF2B5EF4-FFF2-40B4-BE49-F238E27FC236}">
                    <a16:creationId xmlns:a16="http://schemas.microsoft.com/office/drawing/2014/main" id="{7E8BA439-024A-8C49-073E-2965D72286DD}"/>
                  </a:ext>
                </a:extLst>
              </p:cNvPr>
              <p:cNvSpPr/>
              <p:nvPr/>
            </p:nvSpPr>
            <p:spPr>
              <a:xfrm>
                <a:off x="4535413" y="2553272"/>
                <a:ext cx="1852762" cy="342009"/>
              </a:xfrm>
              <a:prstGeom prst="rect">
                <a:avLst/>
              </a:prstGeom>
              <a:solidFill>
                <a:srgbClr val="B7D5F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>
                  <a:lnSpc>
                    <a:spcPts val="1400"/>
                  </a:lnSpc>
                </a:pPr>
                <a:r>
                  <a:rPr lang="de-CH" sz="1600" dirty="0">
                    <a:solidFill>
                      <a:schemeClr val="tx1"/>
                    </a:solidFill>
                    <a:latin typeface="Segoe WP SemiLight" panose="020B0402040204020203" pitchFamily="34" charset="0"/>
                  </a:rPr>
                  <a:t>Realisierung</a:t>
                </a:r>
              </a:p>
            </p:txBody>
          </p:sp>
          <p:sp>
            <p:nvSpPr>
              <p:cNvPr id="38" name="Rechteck 37">
                <a:extLst>
                  <a:ext uri="{FF2B5EF4-FFF2-40B4-BE49-F238E27FC236}">
                    <a16:creationId xmlns:a16="http://schemas.microsoft.com/office/drawing/2014/main" id="{B760E703-92F1-7A7C-83CD-BDE4E8B2DC29}"/>
                  </a:ext>
                </a:extLst>
              </p:cNvPr>
              <p:cNvSpPr/>
              <p:nvPr/>
            </p:nvSpPr>
            <p:spPr>
              <a:xfrm>
                <a:off x="2552206" y="2553274"/>
                <a:ext cx="1825670" cy="342009"/>
              </a:xfrm>
              <a:prstGeom prst="rect">
                <a:avLst/>
              </a:prstGeom>
              <a:solidFill>
                <a:srgbClr val="B7D5F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>
                  <a:lnSpc>
                    <a:spcPts val="1400"/>
                  </a:lnSpc>
                </a:pPr>
                <a:r>
                  <a:rPr lang="de-CH" sz="1600" dirty="0">
                    <a:solidFill>
                      <a:schemeClr val="tx1"/>
                    </a:solidFill>
                    <a:latin typeface="Segoe WP SemiLight" panose="020B0402040204020203" pitchFamily="34" charset="0"/>
                  </a:rPr>
                  <a:t>Konzept</a:t>
                </a:r>
              </a:p>
            </p:txBody>
          </p:sp>
        </p:grpSp>
        <p:sp>
          <p:nvSpPr>
            <p:cNvPr id="12" name="Freeform 385">
              <a:extLst>
                <a:ext uri="{FF2B5EF4-FFF2-40B4-BE49-F238E27FC236}">
                  <a16:creationId xmlns:a16="http://schemas.microsoft.com/office/drawing/2014/main" id="{F385DF1F-F2E6-00A9-7FF0-239408AC8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6459" y="1764343"/>
              <a:ext cx="143107" cy="187274"/>
            </a:xfrm>
            <a:custGeom>
              <a:avLst/>
              <a:gdLst>
                <a:gd name="T0" fmla="*/ 41 w 81"/>
                <a:gd name="T1" fmla="*/ 0 h 106"/>
                <a:gd name="T2" fmla="*/ 81 w 81"/>
                <a:gd name="T3" fmla="*/ 52 h 106"/>
                <a:gd name="T4" fmla="*/ 41 w 81"/>
                <a:gd name="T5" fmla="*/ 106 h 106"/>
                <a:gd name="T6" fmla="*/ 41 w 81"/>
                <a:gd name="T7" fmla="*/ 106 h 106"/>
                <a:gd name="T8" fmla="*/ 0 w 81"/>
                <a:gd name="T9" fmla="*/ 52 h 106"/>
                <a:gd name="T10" fmla="*/ 41 w 81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06">
                  <a:moveTo>
                    <a:pt x="41" y="0"/>
                  </a:moveTo>
                  <a:lnTo>
                    <a:pt x="81" y="52"/>
                  </a:lnTo>
                  <a:lnTo>
                    <a:pt x="41" y="106"/>
                  </a:lnTo>
                  <a:lnTo>
                    <a:pt x="41" y="106"/>
                  </a:lnTo>
                  <a:lnTo>
                    <a:pt x="0" y="5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575757"/>
            </a:solidFill>
            <a:ln w="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91163" tIns="45582" rIns="91163" bIns="45582" numCol="1" anchor="t" anchorCtr="0" compatLnSpc="1">
              <a:prstTxWarp prst="textNoShape">
                <a:avLst/>
              </a:prstTxWarp>
            </a:bodyPr>
            <a:lstStyle/>
            <a:p>
              <a:endParaRPr lang="de-CH" sz="1600">
                <a:latin typeface="Segoe WP SemiLight" panose="020B0402040204020203" pitchFamily="34" charset="0"/>
              </a:endParaRPr>
            </a:p>
          </p:txBody>
        </p:sp>
        <p:sp>
          <p:nvSpPr>
            <p:cNvPr id="13" name="Freeform 385">
              <a:extLst>
                <a:ext uri="{FF2B5EF4-FFF2-40B4-BE49-F238E27FC236}">
                  <a16:creationId xmlns:a16="http://schemas.microsoft.com/office/drawing/2014/main" id="{0432F549-7FDA-0077-D095-8A670D196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351" y="1764343"/>
              <a:ext cx="143107" cy="187274"/>
            </a:xfrm>
            <a:custGeom>
              <a:avLst/>
              <a:gdLst>
                <a:gd name="T0" fmla="*/ 41 w 81"/>
                <a:gd name="T1" fmla="*/ 0 h 106"/>
                <a:gd name="T2" fmla="*/ 81 w 81"/>
                <a:gd name="T3" fmla="*/ 52 h 106"/>
                <a:gd name="T4" fmla="*/ 41 w 81"/>
                <a:gd name="T5" fmla="*/ 106 h 106"/>
                <a:gd name="T6" fmla="*/ 41 w 81"/>
                <a:gd name="T7" fmla="*/ 106 h 106"/>
                <a:gd name="T8" fmla="*/ 0 w 81"/>
                <a:gd name="T9" fmla="*/ 52 h 106"/>
                <a:gd name="T10" fmla="*/ 41 w 81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06">
                  <a:moveTo>
                    <a:pt x="41" y="0"/>
                  </a:moveTo>
                  <a:lnTo>
                    <a:pt x="81" y="52"/>
                  </a:lnTo>
                  <a:lnTo>
                    <a:pt x="41" y="106"/>
                  </a:lnTo>
                  <a:lnTo>
                    <a:pt x="41" y="106"/>
                  </a:lnTo>
                  <a:lnTo>
                    <a:pt x="0" y="5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575757"/>
            </a:solidFill>
            <a:ln w="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91163" tIns="45582" rIns="91163" bIns="45582" numCol="1" anchor="t" anchorCtr="0" compatLnSpc="1">
              <a:prstTxWarp prst="textNoShape">
                <a:avLst/>
              </a:prstTxWarp>
            </a:bodyPr>
            <a:lstStyle/>
            <a:p>
              <a:endParaRPr lang="de-CH" sz="1600">
                <a:latin typeface="Segoe WP SemiLight" panose="020B0402040204020203" pitchFamily="34" charset="0"/>
              </a:endParaRPr>
            </a:p>
          </p:txBody>
        </p:sp>
        <p:cxnSp>
          <p:nvCxnSpPr>
            <p:cNvPr id="14" name="Gerade Verbindung mit Pfeil 13">
              <a:extLst>
                <a:ext uri="{FF2B5EF4-FFF2-40B4-BE49-F238E27FC236}">
                  <a16:creationId xmlns:a16="http://schemas.microsoft.com/office/drawing/2014/main" id="{C00C20B9-74FA-13E7-EA47-035612226FAF}"/>
                </a:ext>
              </a:extLst>
            </p:cNvPr>
            <p:cNvCxnSpPr>
              <a:cxnSpLocks/>
            </p:cNvCxnSpPr>
            <p:nvPr/>
          </p:nvCxnSpPr>
          <p:spPr>
            <a:xfrm>
              <a:off x="6521100" y="1318063"/>
              <a:ext cx="55" cy="365062"/>
            </a:xfrm>
            <a:prstGeom prst="straightConnector1">
              <a:avLst/>
            </a:prstGeom>
            <a:noFill/>
            <a:ln w="28575">
              <a:solidFill>
                <a:srgbClr val="2AA82A"/>
              </a:solidFill>
              <a:prstDash val="solid"/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0FEF5710-A7A2-0BAE-ED43-1A21946AE6E2}"/>
                </a:ext>
              </a:extLst>
            </p:cNvPr>
            <p:cNvSpPr txBox="1"/>
            <p:nvPr/>
          </p:nvSpPr>
          <p:spPr>
            <a:xfrm>
              <a:off x="4175002" y="793353"/>
              <a:ext cx="634789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de-DE"/>
              </a:defPPr>
              <a:lvl1pPr algn="ctr">
                <a:defRPr sz="1400">
                  <a:latin typeface="Segoe WP SemiLight" panose="020B0402040204020203" pitchFamily="34" charset="0"/>
                </a:defRPr>
              </a:lvl1pPr>
            </a:lstStyle>
            <a:p>
              <a:r>
                <a:rPr lang="de-CH" dirty="0"/>
                <a:t>Phasen-</a:t>
              </a:r>
            </a:p>
            <a:p>
              <a:r>
                <a:rPr lang="de-CH" dirty="0" err="1"/>
                <a:t>freigabe</a:t>
              </a:r>
              <a:endParaRPr lang="de-CH" dirty="0"/>
            </a:p>
          </p:txBody>
        </p:sp>
        <p:cxnSp>
          <p:nvCxnSpPr>
            <p:cNvPr id="16" name="Gerade Verbindung mit Pfeil 15">
              <a:extLst>
                <a:ext uri="{FF2B5EF4-FFF2-40B4-BE49-F238E27FC236}">
                  <a16:creationId xmlns:a16="http://schemas.microsoft.com/office/drawing/2014/main" id="{08F0A8A5-8741-F9A7-0B12-9D36634B8A2A}"/>
                </a:ext>
              </a:extLst>
            </p:cNvPr>
            <p:cNvCxnSpPr>
              <a:cxnSpLocks/>
            </p:cNvCxnSpPr>
            <p:nvPr/>
          </p:nvCxnSpPr>
          <p:spPr>
            <a:xfrm>
              <a:off x="4492401" y="1331962"/>
              <a:ext cx="0" cy="351163"/>
            </a:xfrm>
            <a:prstGeom prst="straightConnector1">
              <a:avLst/>
            </a:prstGeom>
            <a:noFill/>
            <a:ln w="28575">
              <a:solidFill>
                <a:srgbClr val="2AA82A"/>
              </a:solidFill>
              <a:prstDash val="solid"/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FC22FD86-1442-60D9-6D67-1129A8A690D6}"/>
                </a:ext>
              </a:extLst>
            </p:cNvPr>
            <p:cNvSpPr txBox="1"/>
            <p:nvPr/>
          </p:nvSpPr>
          <p:spPr>
            <a:xfrm>
              <a:off x="5901128" y="782580"/>
              <a:ext cx="1189428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de-DE"/>
              </a:defPPr>
              <a:lvl1pPr algn="ctr">
                <a:defRPr sz="1400">
                  <a:latin typeface="Segoe WP SemiLight" panose="020B0402040204020203" pitchFamily="34" charset="0"/>
                </a:defRPr>
              </a:lvl1pPr>
            </a:lstStyle>
            <a:p>
              <a:r>
                <a:rPr lang="de-CH" dirty="0"/>
                <a:t>Phasenfreigabe</a:t>
              </a:r>
              <a:br>
                <a:rPr lang="de-CH" dirty="0"/>
              </a:br>
              <a:r>
                <a:rPr lang="de-CH" dirty="0"/>
                <a:t>Abschluss</a:t>
              </a:r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8448B392-338C-1977-0FED-BCEE2C43140F}"/>
                </a:ext>
              </a:extLst>
            </p:cNvPr>
            <p:cNvSpPr/>
            <p:nvPr/>
          </p:nvSpPr>
          <p:spPr>
            <a:xfrm>
              <a:off x="6606055" y="1678585"/>
              <a:ext cx="1023240" cy="34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 anchorCtr="0"/>
            <a:lstStyle/>
            <a:p>
              <a:pPr algn="ctr">
                <a:lnSpc>
                  <a:spcPts val="1400"/>
                </a:lnSpc>
              </a:pPr>
              <a:r>
                <a:rPr lang="de-CH" sz="1600" dirty="0">
                  <a:solidFill>
                    <a:schemeClr val="tx1"/>
                  </a:solidFill>
                  <a:latin typeface="Segoe WP SemiLight" panose="020B0402040204020203" pitchFamily="34" charset="0"/>
                </a:rPr>
                <a:t>Abschluss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2E74250F-D9C4-D6EB-2F54-B2CBA4DED85D}"/>
                </a:ext>
              </a:extLst>
            </p:cNvPr>
            <p:cNvSpPr txBox="1"/>
            <p:nvPr/>
          </p:nvSpPr>
          <p:spPr>
            <a:xfrm>
              <a:off x="7217894" y="783649"/>
              <a:ext cx="734175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de-DE"/>
              </a:defPPr>
              <a:lvl1pPr algn="ctr">
                <a:defRPr sz="1400">
                  <a:latin typeface="Segoe WP SemiLight" panose="020B0402040204020203" pitchFamily="34" charset="0"/>
                </a:defRPr>
              </a:lvl1pPr>
            </a:lstStyle>
            <a:p>
              <a:r>
                <a:rPr lang="de-CH" dirty="0"/>
                <a:t>Projekt-</a:t>
              </a:r>
            </a:p>
            <a:p>
              <a:r>
                <a:rPr lang="de-CH" dirty="0" err="1"/>
                <a:t>abschluss</a:t>
              </a:r>
              <a:endParaRPr lang="de-CH" dirty="0"/>
            </a:p>
          </p:txBody>
        </p:sp>
        <p:cxnSp>
          <p:nvCxnSpPr>
            <p:cNvPr id="20" name="Gerade Verbindung mit Pfeil 19">
              <a:extLst>
                <a:ext uri="{FF2B5EF4-FFF2-40B4-BE49-F238E27FC236}">
                  <a16:creationId xmlns:a16="http://schemas.microsoft.com/office/drawing/2014/main" id="{23966FF9-7704-49B9-4CBE-D2A68271CF8F}"/>
                </a:ext>
              </a:extLst>
            </p:cNvPr>
            <p:cNvCxnSpPr>
              <a:cxnSpLocks/>
            </p:cNvCxnSpPr>
            <p:nvPr/>
          </p:nvCxnSpPr>
          <p:spPr>
            <a:xfrm>
              <a:off x="7707580" y="1309547"/>
              <a:ext cx="0" cy="354627"/>
            </a:xfrm>
            <a:prstGeom prst="straightConnector1">
              <a:avLst/>
            </a:prstGeom>
            <a:noFill/>
            <a:ln w="28575">
              <a:solidFill>
                <a:srgbClr val="2AA82A"/>
              </a:solidFill>
              <a:prstDash val="solid"/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4D6EE63B-9BB1-8A85-FC16-B20B8CEE8686}"/>
                </a:ext>
              </a:extLst>
            </p:cNvPr>
            <p:cNvSpPr txBox="1"/>
            <p:nvPr/>
          </p:nvSpPr>
          <p:spPr>
            <a:xfrm>
              <a:off x="5496912" y="2511447"/>
              <a:ext cx="130664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de-DE"/>
              </a:defPPr>
              <a:lvl1pPr algn="ctr">
                <a:defRPr sz="1400">
                  <a:latin typeface="Segoe WP SemiLight" panose="020B0402040204020203" pitchFamily="34" charset="0"/>
                </a:defRPr>
              </a:lvl1pPr>
            </a:lstStyle>
            <a:p>
              <a:r>
                <a:rPr lang="de-CH" dirty="0"/>
                <a:t>Veröffentlichung</a:t>
              </a:r>
            </a:p>
          </p:txBody>
        </p:sp>
        <p:cxnSp>
          <p:nvCxnSpPr>
            <p:cNvPr id="22" name="Gerade Verbindung mit Pfeil 21">
              <a:extLst>
                <a:ext uri="{FF2B5EF4-FFF2-40B4-BE49-F238E27FC236}">
                  <a16:creationId xmlns:a16="http://schemas.microsoft.com/office/drawing/2014/main" id="{8483F366-30F6-9687-9B20-D9D57328B4DA}"/>
                </a:ext>
              </a:extLst>
            </p:cNvPr>
            <p:cNvCxnSpPr>
              <a:cxnSpLocks/>
              <a:stCxn id="21" idx="0"/>
            </p:cNvCxnSpPr>
            <p:nvPr/>
          </p:nvCxnSpPr>
          <p:spPr>
            <a:xfrm flipH="1" flipV="1">
              <a:off x="6149324" y="2232107"/>
              <a:ext cx="909" cy="279340"/>
            </a:xfrm>
            <a:prstGeom prst="straightConnector1">
              <a:avLst/>
            </a:prstGeom>
            <a:noFill/>
            <a:ln w="28575">
              <a:solidFill>
                <a:srgbClr val="2AA82A"/>
              </a:solidFill>
              <a:prstDash val="solid"/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Freeform 385">
              <a:extLst>
                <a:ext uri="{FF2B5EF4-FFF2-40B4-BE49-F238E27FC236}">
                  <a16:creationId xmlns:a16="http://schemas.microsoft.com/office/drawing/2014/main" id="{967ABADA-A7E9-7E81-0459-4A1170F8F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092" y="1980971"/>
              <a:ext cx="143107" cy="187275"/>
            </a:xfrm>
            <a:custGeom>
              <a:avLst/>
              <a:gdLst>
                <a:gd name="T0" fmla="*/ 41 w 81"/>
                <a:gd name="T1" fmla="*/ 0 h 106"/>
                <a:gd name="T2" fmla="*/ 81 w 81"/>
                <a:gd name="T3" fmla="*/ 52 h 106"/>
                <a:gd name="T4" fmla="*/ 41 w 81"/>
                <a:gd name="T5" fmla="*/ 106 h 106"/>
                <a:gd name="T6" fmla="*/ 41 w 81"/>
                <a:gd name="T7" fmla="*/ 106 h 106"/>
                <a:gd name="T8" fmla="*/ 0 w 81"/>
                <a:gd name="T9" fmla="*/ 52 h 106"/>
                <a:gd name="T10" fmla="*/ 41 w 81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06">
                  <a:moveTo>
                    <a:pt x="41" y="0"/>
                  </a:moveTo>
                  <a:lnTo>
                    <a:pt x="81" y="52"/>
                  </a:lnTo>
                  <a:lnTo>
                    <a:pt x="41" y="106"/>
                  </a:lnTo>
                  <a:lnTo>
                    <a:pt x="41" y="106"/>
                  </a:lnTo>
                  <a:lnTo>
                    <a:pt x="0" y="5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575757"/>
            </a:solidFill>
            <a:ln w="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91163" tIns="45582" rIns="91163" bIns="45582" numCol="1" anchor="t" anchorCtr="0" compatLnSpc="1">
              <a:prstTxWarp prst="textNoShape">
                <a:avLst/>
              </a:prstTxWarp>
            </a:bodyPr>
            <a:lstStyle/>
            <a:p>
              <a:endParaRPr lang="de-CH" sz="1600">
                <a:latin typeface="Segoe WP SemiLight" panose="020B0402040204020203" pitchFamily="34" charset="0"/>
              </a:endParaRP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6C5506AC-2522-C84F-9025-89B5FAD983ED}"/>
                </a:ext>
              </a:extLst>
            </p:cNvPr>
            <p:cNvSpPr txBox="1"/>
            <p:nvPr/>
          </p:nvSpPr>
          <p:spPr>
            <a:xfrm>
              <a:off x="400167" y="685631"/>
              <a:ext cx="1162177" cy="64633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de-DE"/>
              </a:defPPr>
              <a:lvl1pPr algn="ctr">
                <a:defRPr sz="1400">
                  <a:latin typeface="Segoe WP SemiLight" panose="020B0402040204020203" pitchFamily="34" charset="0"/>
                </a:defRPr>
              </a:lvl1pPr>
            </a:lstStyle>
            <a:p>
              <a:r>
                <a:rPr lang="de-CH" dirty="0"/>
                <a:t>Projekt-</a:t>
              </a:r>
            </a:p>
            <a:p>
              <a:r>
                <a:rPr lang="de-CH" dirty="0"/>
                <a:t>initialisierungs-</a:t>
              </a:r>
            </a:p>
            <a:p>
              <a:r>
                <a:rPr lang="de-CH" dirty="0" err="1"/>
                <a:t>freigabe</a:t>
              </a:r>
              <a:endParaRPr lang="de-CH" dirty="0"/>
            </a:p>
          </p:txBody>
        </p:sp>
        <p:cxnSp>
          <p:nvCxnSpPr>
            <p:cNvPr id="25" name="Gerade Verbindung mit Pfeil 24">
              <a:extLst>
                <a:ext uri="{FF2B5EF4-FFF2-40B4-BE49-F238E27FC236}">
                  <a16:creationId xmlns:a16="http://schemas.microsoft.com/office/drawing/2014/main" id="{608249E9-9E48-D638-32A3-AE02E7C017A1}"/>
                </a:ext>
              </a:extLst>
            </p:cNvPr>
            <p:cNvCxnSpPr>
              <a:cxnSpLocks/>
              <a:stCxn id="24" idx="2"/>
            </p:cNvCxnSpPr>
            <p:nvPr/>
          </p:nvCxnSpPr>
          <p:spPr>
            <a:xfrm flipH="1">
              <a:off x="978672" y="1331962"/>
              <a:ext cx="2584" cy="344499"/>
            </a:xfrm>
            <a:prstGeom prst="straightConnector1">
              <a:avLst/>
            </a:prstGeom>
            <a:noFill/>
            <a:ln w="28575">
              <a:solidFill>
                <a:srgbClr val="2AA82A"/>
              </a:solidFill>
              <a:prstDash val="solid"/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Freeform 385">
              <a:extLst>
                <a:ext uri="{FF2B5EF4-FFF2-40B4-BE49-F238E27FC236}">
                  <a16:creationId xmlns:a16="http://schemas.microsoft.com/office/drawing/2014/main" id="{FE6C3BF0-3CD7-5995-DDEF-01AEDAA11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624" y="1746340"/>
              <a:ext cx="143107" cy="187274"/>
            </a:xfrm>
            <a:custGeom>
              <a:avLst/>
              <a:gdLst>
                <a:gd name="T0" fmla="*/ 41 w 81"/>
                <a:gd name="T1" fmla="*/ 0 h 106"/>
                <a:gd name="T2" fmla="*/ 81 w 81"/>
                <a:gd name="T3" fmla="*/ 52 h 106"/>
                <a:gd name="T4" fmla="*/ 41 w 81"/>
                <a:gd name="T5" fmla="*/ 106 h 106"/>
                <a:gd name="T6" fmla="*/ 41 w 81"/>
                <a:gd name="T7" fmla="*/ 106 h 106"/>
                <a:gd name="T8" fmla="*/ 0 w 81"/>
                <a:gd name="T9" fmla="*/ 52 h 106"/>
                <a:gd name="T10" fmla="*/ 41 w 81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06">
                  <a:moveTo>
                    <a:pt x="41" y="0"/>
                  </a:moveTo>
                  <a:lnTo>
                    <a:pt x="81" y="52"/>
                  </a:lnTo>
                  <a:lnTo>
                    <a:pt x="41" y="106"/>
                  </a:lnTo>
                  <a:lnTo>
                    <a:pt x="41" y="106"/>
                  </a:lnTo>
                  <a:lnTo>
                    <a:pt x="0" y="5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575757"/>
            </a:solidFill>
            <a:ln w="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91163" tIns="45582" rIns="91163" bIns="45582" numCol="1" anchor="t" anchorCtr="0" compatLnSpc="1">
              <a:prstTxWarp prst="textNoShape">
                <a:avLst/>
              </a:prstTxWarp>
            </a:bodyPr>
            <a:lstStyle/>
            <a:p>
              <a:endParaRPr lang="de-CH" sz="1600">
                <a:latin typeface="Segoe WP SemiLight" panose="020B0402040204020203" pitchFamily="34" charset="0"/>
              </a:endParaRPr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0FA57519-109D-E32A-EC3C-B6544BFAE035}"/>
                </a:ext>
              </a:extLst>
            </p:cNvPr>
            <p:cNvSpPr/>
            <p:nvPr/>
          </p:nvSpPr>
          <p:spPr>
            <a:xfrm>
              <a:off x="1055192" y="1681228"/>
              <a:ext cx="1382305" cy="34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>
                <a:lnSpc>
                  <a:spcPts val="1400"/>
                </a:lnSpc>
              </a:pPr>
              <a:r>
                <a:rPr lang="de-CH" sz="1600" dirty="0">
                  <a:solidFill>
                    <a:schemeClr val="tx1"/>
                  </a:solidFill>
                  <a:latin typeface="Segoe WP SemiLight" panose="020B0402040204020203" pitchFamily="34" charset="0"/>
                </a:rPr>
                <a:t>Initialisierung</a:t>
              </a: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BB120A46-0A30-07DB-A7C5-D4C26DD8E507}"/>
                </a:ext>
              </a:extLst>
            </p:cNvPr>
            <p:cNvSpPr txBox="1"/>
            <p:nvPr/>
          </p:nvSpPr>
          <p:spPr>
            <a:xfrm>
              <a:off x="2881142" y="2511447"/>
              <a:ext cx="1092543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de-DE"/>
              </a:defPPr>
              <a:lvl1pPr algn="ctr">
                <a:defRPr sz="1400">
                  <a:latin typeface="Segoe WP SemiLight" panose="020B0402040204020203" pitchFamily="34" charset="0"/>
                </a:defRPr>
              </a:lvl1pPr>
            </a:lstStyle>
            <a:p>
              <a:r>
                <a:rPr lang="de-CH" dirty="0"/>
                <a:t>Normkonzept</a:t>
              </a:r>
            </a:p>
          </p:txBody>
        </p:sp>
        <p:sp>
          <p:nvSpPr>
            <p:cNvPr id="29" name="Freeform 385">
              <a:extLst>
                <a:ext uri="{FF2B5EF4-FFF2-40B4-BE49-F238E27FC236}">
                  <a16:creationId xmlns:a16="http://schemas.microsoft.com/office/drawing/2014/main" id="{D714B2AC-FE36-D765-D69B-B80C6AD12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708" y="1980969"/>
              <a:ext cx="143107" cy="187275"/>
            </a:xfrm>
            <a:custGeom>
              <a:avLst/>
              <a:gdLst>
                <a:gd name="T0" fmla="*/ 41 w 81"/>
                <a:gd name="T1" fmla="*/ 0 h 106"/>
                <a:gd name="T2" fmla="*/ 81 w 81"/>
                <a:gd name="T3" fmla="*/ 52 h 106"/>
                <a:gd name="T4" fmla="*/ 41 w 81"/>
                <a:gd name="T5" fmla="*/ 106 h 106"/>
                <a:gd name="T6" fmla="*/ 41 w 81"/>
                <a:gd name="T7" fmla="*/ 106 h 106"/>
                <a:gd name="T8" fmla="*/ 0 w 81"/>
                <a:gd name="T9" fmla="*/ 52 h 106"/>
                <a:gd name="T10" fmla="*/ 41 w 81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06">
                  <a:moveTo>
                    <a:pt x="41" y="0"/>
                  </a:moveTo>
                  <a:lnTo>
                    <a:pt x="81" y="52"/>
                  </a:lnTo>
                  <a:lnTo>
                    <a:pt x="41" y="106"/>
                  </a:lnTo>
                  <a:lnTo>
                    <a:pt x="41" y="106"/>
                  </a:lnTo>
                  <a:lnTo>
                    <a:pt x="0" y="5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575757"/>
            </a:solidFill>
            <a:ln w="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91163" tIns="45582" rIns="91163" bIns="45582" numCol="1" anchor="t" anchorCtr="0" compatLnSpc="1">
              <a:prstTxWarp prst="textNoShape">
                <a:avLst/>
              </a:prstTxWarp>
            </a:bodyPr>
            <a:lstStyle/>
            <a:p>
              <a:endParaRPr lang="de-CH" sz="1600">
                <a:latin typeface="Segoe WP SemiLight" panose="020B0402040204020203" pitchFamily="34" charset="0"/>
              </a:endParaRPr>
            </a:p>
          </p:txBody>
        </p:sp>
        <p:cxnSp>
          <p:nvCxnSpPr>
            <p:cNvPr id="30" name="Gerade Verbindung mit Pfeil 29">
              <a:extLst>
                <a:ext uri="{FF2B5EF4-FFF2-40B4-BE49-F238E27FC236}">
                  <a16:creationId xmlns:a16="http://schemas.microsoft.com/office/drawing/2014/main" id="{31862AB1-C3A1-1576-2899-78E0A70A8E42}"/>
                </a:ext>
              </a:extLst>
            </p:cNvPr>
            <p:cNvCxnSpPr>
              <a:cxnSpLocks/>
              <a:stCxn id="28" idx="0"/>
            </p:cNvCxnSpPr>
            <p:nvPr/>
          </p:nvCxnSpPr>
          <p:spPr>
            <a:xfrm flipV="1">
              <a:off x="3427414" y="2245763"/>
              <a:ext cx="3872" cy="265684"/>
            </a:xfrm>
            <a:prstGeom prst="straightConnector1">
              <a:avLst/>
            </a:prstGeom>
            <a:noFill/>
            <a:ln w="28575">
              <a:solidFill>
                <a:srgbClr val="2AA82A"/>
              </a:solidFill>
              <a:prstDash val="solid"/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E0249088-4790-DB7A-1AE9-26F1B84A1FA5}"/>
                </a:ext>
              </a:extLst>
            </p:cNvPr>
            <p:cNvSpPr/>
            <p:nvPr/>
          </p:nvSpPr>
          <p:spPr>
            <a:xfrm>
              <a:off x="8363997" y="1671205"/>
              <a:ext cx="301654" cy="251555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latin typeface="Segoe WP SemiLight" panose="020B0402040204020203" pitchFamily="34" charset="0"/>
              </a:endParaRPr>
            </a:p>
          </p:txBody>
        </p:sp>
        <p:sp>
          <p:nvSpPr>
            <p:cNvPr id="32" name="Freeform 385">
              <a:extLst>
                <a:ext uri="{FF2B5EF4-FFF2-40B4-BE49-F238E27FC236}">
                  <a16:creationId xmlns:a16="http://schemas.microsoft.com/office/drawing/2014/main" id="{FE91DC9A-1731-CB88-7BC6-BD5550A6D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6027" y="1744703"/>
              <a:ext cx="143107" cy="187274"/>
            </a:xfrm>
            <a:custGeom>
              <a:avLst/>
              <a:gdLst>
                <a:gd name="T0" fmla="*/ 41 w 81"/>
                <a:gd name="T1" fmla="*/ 0 h 106"/>
                <a:gd name="T2" fmla="*/ 81 w 81"/>
                <a:gd name="T3" fmla="*/ 52 h 106"/>
                <a:gd name="T4" fmla="*/ 41 w 81"/>
                <a:gd name="T5" fmla="*/ 106 h 106"/>
                <a:gd name="T6" fmla="*/ 41 w 81"/>
                <a:gd name="T7" fmla="*/ 106 h 106"/>
                <a:gd name="T8" fmla="*/ 0 w 81"/>
                <a:gd name="T9" fmla="*/ 52 h 106"/>
                <a:gd name="T10" fmla="*/ 41 w 81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06">
                  <a:moveTo>
                    <a:pt x="41" y="0"/>
                  </a:moveTo>
                  <a:lnTo>
                    <a:pt x="81" y="52"/>
                  </a:lnTo>
                  <a:lnTo>
                    <a:pt x="41" y="106"/>
                  </a:lnTo>
                  <a:lnTo>
                    <a:pt x="41" y="106"/>
                  </a:lnTo>
                  <a:lnTo>
                    <a:pt x="0" y="5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575757"/>
            </a:solidFill>
            <a:ln w="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91163" tIns="45582" rIns="91163" bIns="45582" numCol="1" anchor="t" anchorCtr="0" compatLnSpc="1">
              <a:prstTxWarp prst="textNoShape">
                <a:avLst/>
              </a:prstTxWarp>
            </a:bodyPr>
            <a:lstStyle/>
            <a:p>
              <a:endParaRPr lang="de-CH" sz="1600">
                <a:latin typeface="Segoe WP SemiLight" panose="020B0402040204020203" pitchFamily="34" charset="0"/>
              </a:endParaRPr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9238A687-08A8-D59D-39C8-F3B1B976230A}"/>
                </a:ext>
              </a:extLst>
            </p:cNvPr>
            <p:cNvSpPr txBox="1"/>
            <p:nvPr/>
          </p:nvSpPr>
          <p:spPr>
            <a:xfrm>
              <a:off x="2720956" y="3095023"/>
              <a:ext cx="335213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>
                <a:defRPr sz="2400" b="1" u="sng">
                  <a:uFill>
                    <a:solidFill>
                      <a:srgbClr val="DF1D80"/>
                    </a:solidFill>
                  </a:uFill>
                  <a:latin typeface="Segoe WP SemiLight" panose="020B0402040204020203" pitchFamily="34" charset="0"/>
                </a:defRPr>
              </a:lvl1pPr>
            </a:lstStyle>
            <a:p>
              <a:pPr algn="ctr"/>
              <a:r>
                <a:rPr lang="de-CH" sz="2000" dirty="0">
                  <a:uFill>
                    <a:solidFill>
                      <a:srgbClr val="2AA82A"/>
                    </a:solidFill>
                  </a:uFill>
                </a:rPr>
                <a:t>Führung und Ausführung</a:t>
              </a:r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B7B9EB18-F290-C7ED-A999-F86F8EC426D3}"/>
                </a:ext>
              </a:extLst>
            </p:cNvPr>
            <p:cNvSpPr txBox="1"/>
            <p:nvPr/>
          </p:nvSpPr>
          <p:spPr>
            <a:xfrm>
              <a:off x="3516007" y="142074"/>
              <a:ext cx="131799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CH" sz="2000" b="1" u="sng" dirty="0">
                  <a:uFill>
                    <a:solidFill>
                      <a:srgbClr val="2AA82A"/>
                    </a:solidFill>
                  </a:uFill>
                  <a:latin typeface="Segoe WP SemiLight" panose="020B0402040204020203" pitchFamily="34" charset="0"/>
                </a:rPr>
                <a:t>Steuerung</a:t>
              </a: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3B8A340C-4C5D-79F8-4EFE-0BD0D1361DB2}"/>
                </a:ext>
              </a:extLst>
            </p:cNvPr>
            <p:cNvSpPr txBox="1"/>
            <p:nvPr/>
          </p:nvSpPr>
          <p:spPr>
            <a:xfrm>
              <a:off x="1905983" y="793119"/>
              <a:ext cx="1224695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de-DE"/>
              </a:defPPr>
              <a:lvl1pPr algn="ctr">
                <a:defRPr sz="1400">
                  <a:latin typeface="Segoe WP SemiLight" panose="020B0402040204020203" pitchFamily="34" charset="0"/>
                </a:defRPr>
              </a:lvl1pPr>
            </a:lstStyle>
            <a:p>
              <a:r>
                <a:rPr lang="de-CH" dirty="0"/>
                <a:t>Durchführungs-</a:t>
              </a:r>
            </a:p>
            <a:p>
              <a:r>
                <a:rPr lang="de-CH" dirty="0" err="1"/>
                <a:t>freigabe</a:t>
              </a:r>
              <a:endParaRPr lang="de-CH" dirty="0"/>
            </a:p>
          </p:txBody>
        </p:sp>
        <p:cxnSp>
          <p:nvCxnSpPr>
            <p:cNvPr id="36" name="Gerade Verbindung mit Pfeil 35">
              <a:extLst>
                <a:ext uri="{FF2B5EF4-FFF2-40B4-BE49-F238E27FC236}">
                  <a16:creationId xmlns:a16="http://schemas.microsoft.com/office/drawing/2014/main" id="{7A407E80-A363-2A06-329F-26392904DA2C}"/>
                </a:ext>
              </a:extLst>
            </p:cNvPr>
            <p:cNvCxnSpPr>
              <a:cxnSpLocks/>
            </p:cNvCxnSpPr>
            <p:nvPr/>
          </p:nvCxnSpPr>
          <p:spPr>
            <a:xfrm>
              <a:off x="2518331" y="1331962"/>
              <a:ext cx="0" cy="346623"/>
            </a:xfrm>
            <a:prstGeom prst="straightConnector1">
              <a:avLst/>
            </a:prstGeom>
            <a:noFill/>
            <a:ln w="28575">
              <a:solidFill>
                <a:srgbClr val="2AA82A"/>
              </a:solidFill>
              <a:prstDash val="solid"/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609D3D78-348E-491F-A455-D74BADC5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400" dirty="0"/>
              <a:t>Phasen und Meilensteine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4012304" y="2073351"/>
            <a:ext cx="833644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100" dirty="0">
                <a:solidFill>
                  <a:prstClr val="black"/>
                </a:solidFill>
                <a:latin typeface="Arial"/>
              </a:rPr>
              <a:t>11.2024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6065702" y="2073350"/>
            <a:ext cx="833644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100" dirty="0">
                <a:solidFill>
                  <a:prstClr val="black"/>
                </a:solidFill>
                <a:latin typeface="Arial"/>
              </a:rPr>
              <a:t>05.2025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7990683" y="2073350"/>
            <a:ext cx="833644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100" dirty="0">
                <a:solidFill>
                  <a:prstClr val="black"/>
                </a:solidFill>
                <a:latin typeface="Arial"/>
              </a:rPr>
              <a:t>11.2025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4539334" y="2046517"/>
            <a:ext cx="445104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4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de-DE" sz="14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572497BD-BDF2-4F84-9A73-A61C081E5BDD}"/>
              </a:ext>
            </a:extLst>
          </p:cNvPr>
          <p:cNvSpPr txBox="1"/>
          <p:nvPr/>
        </p:nvSpPr>
        <p:spPr>
          <a:xfrm>
            <a:off x="9127966" y="2051939"/>
            <a:ext cx="833644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100" dirty="0">
                <a:solidFill>
                  <a:prstClr val="black"/>
                </a:solidFill>
                <a:latin typeface="Arial"/>
              </a:rPr>
              <a:t>12.2025</a:t>
            </a:r>
          </a:p>
        </p:txBody>
      </p:sp>
    </p:spTree>
    <p:extLst>
      <p:ext uri="{BB962C8B-B14F-4D97-AF65-F5344CB8AC3E}">
        <p14:creationId xmlns:p14="http://schemas.microsoft.com/office/powerpoint/2010/main" val="438705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320DA5-9306-4F56-9A2A-179C439FB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598" y="838454"/>
            <a:ext cx="7841737" cy="535244"/>
          </a:xfrm>
        </p:spPr>
        <p:txBody>
          <a:bodyPr/>
          <a:lstStyle/>
          <a:p>
            <a:r>
              <a:rPr lang="de-CH" sz="2400" dirty="0"/>
              <a:t>Übersicht Phasen und Hauptschritte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CC8F710-F981-4944-8276-44E3D0A9663E}"/>
              </a:ext>
            </a:extLst>
          </p:cNvPr>
          <p:cNvSpPr txBox="1"/>
          <p:nvPr/>
        </p:nvSpPr>
        <p:spPr>
          <a:xfrm>
            <a:off x="1814223" y="2078594"/>
            <a:ext cx="10006649" cy="426702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noAutofit/>
          </a:bodyPr>
          <a:lstStyle/>
          <a:p>
            <a:endParaRPr lang="de-CH" sz="1200" i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1806100" y="1490079"/>
            <a:ext cx="1337572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400" dirty="0">
                <a:solidFill>
                  <a:prstClr val="black"/>
                </a:solidFill>
                <a:latin typeface="Arial"/>
              </a:rPr>
              <a:t>Initialisierung</a:t>
            </a:r>
          </a:p>
        </p:txBody>
      </p:sp>
      <p:graphicFrame>
        <p:nvGraphicFramePr>
          <p:cNvPr id="37" name="Tabel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419250"/>
              </p:ext>
            </p:extLst>
          </p:nvPr>
        </p:nvGraphicFramePr>
        <p:xfrm>
          <a:off x="1805598" y="1816197"/>
          <a:ext cx="10006650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7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7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2396">
                <a:tc>
                  <a:txBody>
                    <a:bodyPr/>
                    <a:lstStyle/>
                    <a:p>
                      <a:pPr algn="ctr"/>
                      <a:r>
                        <a:rPr lang="de-CH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Q.1 2025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Q.2 2025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Q.3 2025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Q.4 2025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Q.1 2026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Q.2 2026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" name="Textfeld 40"/>
          <p:cNvSpPr txBox="1"/>
          <p:nvPr/>
        </p:nvSpPr>
        <p:spPr>
          <a:xfrm>
            <a:off x="1857278" y="2565657"/>
            <a:ext cx="9897782" cy="2743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de-CH" sz="1400" dirty="0">
                <a:solidFill>
                  <a:prstClr val="black"/>
                </a:solidFill>
                <a:latin typeface="Arial"/>
              </a:rPr>
              <a:t>Projektsteuerung</a:t>
            </a:r>
            <a:endParaRPr lang="de-CH" sz="1400" i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1868152" y="2963490"/>
            <a:ext cx="1275521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de-CH" sz="1400" dirty="0">
                <a:solidFill>
                  <a:prstClr val="black"/>
                </a:solidFill>
                <a:latin typeface="Arial"/>
              </a:rPr>
              <a:t>Impuls und Vorabklärung</a:t>
            </a:r>
            <a:endParaRPr lang="de-CH" sz="1400" i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2" name="Textfeld 111"/>
          <p:cNvSpPr txBox="1"/>
          <p:nvPr/>
        </p:nvSpPr>
        <p:spPr>
          <a:xfrm>
            <a:off x="10351497" y="3918642"/>
            <a:ext cx="139354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de-CH" sz="1400" dirty="0">
                <a:solidFill>
                  <a:prstClr val="black"/>
                </a:solidFill>
                <a:latin typeface="Arial"/>
              </a:rPr>
              <a:t>Projekt-abschluss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27E51CC-E33B-414E-B5A9-E4B9664835B2}"/>
              </a:ext>
            </a:extLst>
          </p:cNvPr>
          <p:cNvSpPr txBox="1"/>
          <p:nvPr/>
        </p:nvSpPr>
        <p:spPr>
          <a:xfrm>
            <a:off x="1847528" y="2165599"/>
            <a:ext cx="9897782" cy="2743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de-CH" sz="1400" dirty="0">
                <a:solidFill>
                  <a:prstClr val="black"/>
                </a:solidFill>
                <a:latin typeface="Arial"/>
              </a:rPr>
              <a:t>Projektführung</a:t>
            </a:r>
            <a:endParaRPr lang="de-CH" sz="1400" i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6" name="Flussdiagramm: Verzweigung 27">
            <a:extLst>
              <a:ext uri="{FF2B5EF4-FFF2-40B4-BE49-F238E27FC236}">
                <a16:creationId xmlns:a16="http://schemas.microsoft.com/office/drawing/2014/main" id="{CCF7EB03-D925-4E1D-864C-39B86E1C01E1}"/>
              </a:ext>
            </a:extLst>
          </p:cNvPr>
          <p:cNvSpPr/>
          <p:nvPr/>
        </p:nvSpPr>
        <p:spPr bwMode="auto">
          <a:xfrm rot="5400000">
            <a:off x="3017672" y="3156931"/>
            <a:ext cx="252000" cy="180000"/>
          </a:xfrm>
          <a:prstGeom prst="flowChartDecision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7" name="Flussdiagramm: Verzweigung 27">
            <a:extLst>
              <a:ext uri="{FF2B5EF4-FFF2-40B4-BE49-F238E27FC236}">
                <a16:creationId xmlns:a16="http://schemas.microsoft.com/office/drawing/2014/main" id="{48D0137D-B011-4F9E-ADF8-E400D99BCD8F}"/>
              </a:ext>
            </a:extLst>
          </p:cNvPr>
          <p:cNvSpPr/>
          <p:nvPr/>
        </p:nvSpPr>
        <p:spPr bwMode="auto">
          <a:xfrm rot="5400000">
            <a:off x="11598101" y="4090252"/>
            <a:ext cx="252000" cy="180000"/>
          </a:xfrm>
          <a:prstGeom prst="flowChartDecision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4D11B638-B77A-4967-8F88-2FF663C02EE1}"/>
              </a:ext>
            </a:extLst>
          </p:cNvPr>
          <p:cNvSpPr txBox="1"/>
          <p:nvPr/>
        </p:nvSpPr>
        <p:spPr>
          <a:xfrm>
            <a:off x="3288137" y="3268583"/>
            <a:ext cx="1041056" cy="52681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de-CH" sz="1400" dirty="0">
                <a:solidFill>
                  <a:prstClr val="black"/>
                </a:solidFill>
                <a:latin typeface="Arial"/>
              </a:rPr>
              <a:t>Konzept</a:t>
            </a:r>
            <a:endParaRPr lang="de-CH" sz="1400" i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4CB5613-F36A-4826-BF19-F95C9D99CC44}"/>
              </a:ext>
            </a:extLst>
          </p:cNvPr>
          <p:cNvSpPr txBox="1"/>
          <p:nvPr/>
        </p:nvSpPr>
        <p:spPr>
          <a:xfrm>
            <a:off x="2418581" y="5681486"/>
            <a:ext cx="2491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prstClr val="black"/>
                </a:solidFill>
                <a:latin typeface="Arial"/>
              </a:rPr>
              <a:t>Durchführungsfreigabe (Projektfreigabe)</a:t>
            </a:r>
            <a:endParaRPr lang="de-CH" sz="1200" i="1" dirty="0">
              <a:solidFill>
                <a:prstClr val="black"/>
              </a:solidFill>
              <a:latin typeface="Arial"/>
            </a:endParaRPr>
          </a:p>
          <a:p>
            <a:endParaRPr lang="de-CH" sz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4D5A94F-5254-4874-ABE8-81A38FC4395C}"/>
              </a:ext>
            </a:extLst>
          </p:cNvPr>
          <p:cNvSpPr txBox="1"/>
          <p:nvPr/>
        </p:nvSpPr>
        <p:spPr>
          <a:xfrm>
            <a:off x="4419193" y="3531990"/>
            <a:ext cx="1512168" cy="71860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de-CH" sz="1400" dirty="0">
                <a:solidFill>
                  <a:prstClr val="black"/>
                </a:solidFill>
                <a:latin typeface="Arial"/>
              </a:rPr>
              <a:t>Vorentwurf und Vernehmlassung</a:t>
            </a:r>
            <a:endParaRPr lang="de-CH" sz="1400" i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D3B393F3-C8FB-4C72-8DAC-BC4DEC5C8C33}"/>
              </a:ext>
            </a:extLst>
          </p:cNvPr>
          <p:cNvSpPr txBox="1"/>
          <p:nvPr/>
        </p:nvSpPr>
        <p:spPr>
          <a:xfrm>
            <a:off x="3201032" y="1484785"/>
            <a:ext cx="1031793" cy="307777"/>
          </a:xfrm>
          <a:prstGeom prst="rect">
            <a:avLst/>
          </a:prstGeom>
          <a:solidFill>
            <a:srgbClr val="6896E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400" dirty="0">
                <a:solidFill>
                  <a:prstClr val="black"/>
                </a:solidFill>
                <a:latin typeface="Arial"/>
              </a:rPr>
              <a:t>Konzept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C563D3F0-088B-4105-81C9-DB09CF27F04E}"/>
              </a:ext>
            </a:extLst>
          </p:cNvPr>
          <p:cNvSpPr txBox="1"/>
          <p:nvPr/>
        </p:nvSpPr>
        <p:spPr>
          <a:xfrm>
            <a:off x="5983882" y="3542127"/>
            <a:ext cx="1148689" cy="71860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de-CH" sz="1400" dirty="0">
                <a:solidFill>
                  <a:prstClr val="black"/>
                </a:solidFill>
                <a:latin typeface="Arial"/>
              </a:rPr>
              <a:t>Antrag an </a:t>
            </a:r>
          </a:p>
          <a:p>
            <a:r>
              <a:rPr lang="de-CH" sz="1400" dirty="0">
                <a:solidFill>
                  <a:prstClr val="black"/>
                </a:solidFill>
                <a:latin typeface="Arial"/>
              </a:rPr>
              <a:t>RR bzw. KR (G/</a:t>
            </a:r>
            <a:r>
              <a:rPr lang="de-CH" sz="1400" dirty="0" err="1">
                <a:solidFill>
                  <a:prstClr val="black"/>
                </a:solidFill>
                <a:latin typeface="Arial"/>
              </a:rPr>
              <a:t>gVO</a:t>
            </a:r>
            <a:r>
              <a:rPr lang="de-CH" sz="1400" dirty="0">
                <a:solidFill>
                  <a:prstClr val="black"/>
                </a:solidFill>
                <a:latin typeface="Arial"/>
              </a:rPr>
              <a:t>)</a:t>
            </a:r>
            <a:endParaRPr lang="de-CH" sz="1400" i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AF7F23F7-72C7-448E-9107-1558939E347B}"/>
              </a:ext>
            </a:extLst>
          </p:cNvPr>
          <p:cNvSpPr txBox="1"/>
          <p:nvPr/>
        </p:nvSpPr>
        <p:spPr>
          <a:xfrm>
            <a:off x="7185092" y="3542127"/>
            <a:ext cx="1596552" cy="73368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de-CH" sz="1400" dirty="0">
                <a:solidFill>
                  <a:prstClr val="black"/>
                </a:solidFill>
                <a:latin typeface="Arial"/>
              </a:rPr>
              <a:t>Parlamentarische Behandlung</a:t>
            </a:r>
            <a:endParaRPr lang="de-CH" sz="1400" i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5CBB953B-B052-4504-B847-D2380B240D42}"/>
              </a:ext>
            </a:extLst>
          </p:cNvPr>
          <p:cNvSpPr txBox="1"/>
          <p:nvPr/>
        </p:nvSpPr>
        <p:spPr>
          <a:xfrm>
            <a:off x="8834165" y="3542127"/>
            <a:ext cx="1410082" cy="73111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de-CH" sz="1400" dirty="0">
                <a:solidFill>
                  <a:prstClr val="black"/>
                </a:solidFill>
                <a:latin typeface="Arial"/>
              </a:rPr>
              <a:t>Beschluss KR / Inkrafttreten</a:t>
            </a:r>
            <a:endParaRPr lang="de-CH" sz="1400" i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D2C9F924-3373-487C-AB52-96EEDB1F58C0}"/>
              </a:ext>
            </a:extLst>
          </p:cNvPr>
          <p:cNvSpPr txBox="1"/>
          <p:nvPr/>
        </p:nvSpPr>
        <p:spPr>
          <a:xfrm>
            <a:off x="4295800" y="1484785"/>
            <a:ext cx="6124526" cy="307777"/>
          </a:xfrm>
          <a:prstGeom prst="rect">
            <a:avLst/>
          </a:prstGeom>
          <a:solidFill>
            <a:srgbClr val="6896E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400" dirty="0">
                <a:solidFill>
                  <a:prstClr val="black"/>
                </a:solidFill>
                <a:latin typeface="Arial"/>
              </a:rPr>
              <a:t>Realisierung</a:t>
            </a:r>
          </a:p>
        </p:txBody>
      </p:sp>
      <p:sp>
        <p:nvSpPr>
          <p:cNvPr id="59" name="Flussdiagramm: Verzweigung 27">
            <a:extLst>
              <a:ext uri="{FF2B5EF4-FFF2-40B4-BE49-F238E27FC236}">
                <a16:creationId xmlns:a16="http://schemas.microsoft.com/office/drawing/2014/main" id="{48EBC18E-8960-464F-AA13-A7D07BCC844A}"/>
              </a:ext>
            </a:extLst>
          </p:cNvPr>
          <p:cNvSpPr/>
          <p:nvPr/>
        </p:nvSpPr>
        <p:spPr bwMode="auto">
          <a:xfrm rot="5400000">
            <a:off x="4203193" y="3453397"/>
            <a:ext cx="252000" cy="180000"/>
          </a:xfrm>
          <a:prstGeom prst="flowChartDecision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3" name="Flussdiagramm: Verzweigung 27"/>
          <p:cNvSpPr/>
          <p:nvPr/>
        </p:nvSpPr>
        <p:spPr bwMode="auto">
          <a:xfrm rot="5400000">
            <a:off x="10126872" y="3818967"/>
            <a:ext cx="252000" cy="180000"/>
          </a:xfrm>
          <a:prstGeom prst="flowChartDecision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0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5B28ACE-87CA-B38B-9A9E-890A9AD84FE4}"/>
              </a:ext>
            </a:extLst>
          </p:cNvPr>
          <p:cNvSpPr txBox="1"/>
          <p:nvPr/>
        </p:nvSpPr>
        <p:spPr>
          <a:xfrm>
            <a:off x="10483301" y="1484784"/>
            <a:ext cx="1337572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400" dirty="0">
                <a:solidFill>
                  <a:prstClr val="black"/>
                </a:solidFill>
                <a:latin typeface="Arial"/>
              </a:rPr>
              <a:t>Abschluss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5FC4862B-4F0A-65BB-E30C-442ADE18CEA0}"/>
              </a:ext>
            </a:extLst>
          </p:cNvPr>
          <p:cNvCxnSpPr>
            <a:cxnSpLocks/>
          </p:cNvCxnSpPr>
          <p:nvPr/>
        </p:nvCxnSpPr>
        <p:spPr>
          <a:xfrm flipV="1">
            <a:off x="3143672" y="3486710"/>
            <a:ext cx="0" cy="219477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C64C16B3-42AA-BBF6-E9B3-8915A8C5C298}"/>
              </a:ext>
            </a:extLst>
          </p:cNvPr>
          <p:cNvCxnSpPr>
            <a:cxnSpLocks/>
          </p:cNvCxnSpPr>
          <p:nvPr/>
        </p:nvCxnSpPr>
        <p:spPr>
          <a:xfrm flipV="1">
            <a:off x="4329193" y="3795397"/>
            <a:ext cx="0" cy="118878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721529BD-63BF-B3B1-6370-83B08452B06D}"/>
              </a:ext>
            </a:extLst>
          </p:cNvPr>
          <p:cNvSpPr txBox="1"/>
          <p:nvPr/>
        </p:nvSpPr>
        <p:spPr>
          <a:xfrm>
            <a:off x="3808665" y="4984183"/>
            <a:ext cx="1255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prstClr val="black"/>
                </a:solidFill>
                <a:latin typeface="Arial"/>
              </a:rPr>
              <a:t>Phasenfreigabe Realisierung</a:t>
            </a:r>
            <a:endParaRPr lang="de-CH" sz="1200" i="1" dirty="0">
              <a:solidFill>
                <a:prstClr val="black"/>
              </a:solidFill>
              <a:latin typeface="Arial"/>
            </a:endParaRPr>
          </a:p>
          <a:p>
            <a:endParaRPr lang="de-CH" sz="1200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97E877F2-55A4-6A13-9B64-01D17CE094F8}"/>
              </a:ext>
            </a:extLst>
          </p:cNvPr>
          <p:cNvCxnSpPr>
            <a:cxnSpLocks/>
          </p:cNvCxnSpPr>
          <p:nvPr/>
        </p:nvCxnSpPr>
        <p:spPr>
          <a:xfrm flipV="1">
            <a:off x="10252872" y="4260731"/>
            <a:ext cx="0" cy="81576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FE944255-8526-CBF2-3B8D-6BDD716A3F7C}"/>
              </a:ext>
            </a:extLst>
          </p:cNvPr>
          <p:cNvSpPr txBox="1"/>
          <p:nvPr/>
        </p:nvSpPr>
        <p:spPr>
          <a:xfrm>
            <a:off x="9658046" y="5072829"/>
            <a:ext cx="1369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prstClr val="black"/>
                </a:solidFill>
                <a:latin typeface="Arial"/>
              </a:rPr>
              <a:t>Phasenfreigabe Abschluss</a:t>
            </a:r>
            <a:endParaRPr lang="de-CH" sz="1200" i="1" dirty="0">
              <a:solidFill>
                <a:prstClr val="black"/>
              </a:solidFill>
              <a:latin typeface="Arial"/>
            </a:endParaRPr>
          </a:p>
          <a:p>
            <a:endParaRPr lang="de-CH" sz="12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8233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hteck 160"/>
          <p:cNvSpPr/>
          <p:nvPr/>
        </p:nvSpPr>
        <p:spPr>
          <a:xfrm>
            <a:off x="1966723" y="1878558"/>
            <a:ext cx="8008337" cy="998065"/>
          </a:xfrm>
          <a:prstGeom prst="rect">
            <a:avLst/>
          </a:prstGeom>
          <a:solidFill>
            <a:srgbClr val="FFE600"/>
          </a:solidFill>
          <a:ln w="0">
            <a:solidFill>
              <a:srgbClr val="FFF090"/>
            </a:solidFill>
            <a:prstDash val="solid"/>
            <a:miter lim="800000"/>
            <a:headEnd/>
            <a:tailEnd/>
          </a:ln>
        </p:spPr>
        <p:txBody>
          <a:bodyPr vert="horz" wrap="square" lIns="116114" tIns="58057" rIns="116114" bIns="58057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e-CH" sz="1270" b="1" i="1" dirty="0">
              <a:latin typeface="Segoe WP SemiLight" panose="020B0402040204020203" pitchFamily="34" charset="0"/>
            </a:endParaRPr>
          </a:p>
        </p:txBody>
      </p:sp>
      <p:sp>
        <p:nvSpPr>
          <p:cNvPr id="162" name="Rechteck 161"/>
          <p:cNvSpPr/>
          <p:nvPr/>
        </p:nvSpPr>
        <p:spPr>
          <a:xfrm>
            <a:off x="1945559" y="1488061"/>
            <a:ext cx="7929431" cy="223938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287"/>
          </a:p>
        </p:txBody>
      </p:sp>
      <p:sp>
        <p:nvSpPr>
          <p:cNvPr id="9" name="Freeform 385">
            <a:extLst>
              <a:ext uri="{FF2B5EF4-FFF2-40B4-BE49-F238E27FC236}">
                <a16:creationId xmlns:a16="http://schemas.microsoft.com/office/drawing/2014/main" id="{E19C645F-3A67-6157-DD29-0831C5F6EE72}"/>
              </a:ext>
            </a:extLst>
          </p:cNvPr>
          <p:cNvSpPr>
            <a:spLocks/>
          </p:cNvSpPr>
          <p:nvPr/>
        </p:nvSpPr>
        <p:spPr bwMode="auto">
          <a:xfrm>
            <a:off x="11621947" y="1097961"/>
            <a:ext cx="196787" cy="257520"/>
          </a:xfrm>
          <a:custGeom>
            <a:avLst/>
            <a:gdLst>
              <a:gd name="T0" fmla="*/ 41 w 81"/>
              <a:gd name="T1" fmla="*/ 0 h 106"/>
              <a:gd name="T2" fmla="*/ 81 w 81"/>
              <a:gd name="T3" fmla="*/ 52 h 106"/>
              <a:gd name="T4" fmla="*/ 41 w 81"/>
              <a:gd name="T5" fmla="*/ 106 h 106"/>
              <a:gd name="T6" fmla="*/ 41 w 81"/>
              <a:gd name="T7" fmla="*/ 106 h 106"/>
              <a:gd name="T8" fmla="*/ 0 w 81"/>
              <a:gd name="T9" fmla="*/ 52 h 106"/>
              <a:gd name="T10" fmla="*/ 41 w 81"/>
              <a:gd name="T11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106">
                <a:moveTo>
                  <a:pt x="41" y="0"/>
                </a:moveTo>
                <a:lnTo>
                  <a:pt x="81" y="52"/>
                </a:lnTo>
                <a:lnTo>
                  <a:pt x="41" y="106"/>
                </a:lnTo>
                <a:lnTo>
                  <a:pt x="41" y="106"/>
                </a:lnTo>
                <a:lnTo>
                  <a:pt x="0" y="52"/>
                </a:lnTo>
                <a:lnTo>
                  <a:pt x="41" y="0"/>
                </a:lnTo>
                <a:close/>
              </a:path>
            </a:pathLst>
          </a:custGeom>
          <a:solidFill>
            <a:srgbClr val="575757"/>
          </a:solidFill>
          <a:ln w="0">
            <a:solidFill>
              <a:srgbClr val="333333"/>
            </a:solidFill>
            <a:prstDash val="solid"/>
            <a:round/>
            <a:headEnd/>
            <a:tailEnd/>
          </a:ln>
        </p:spPr>
        <p:txBody>
          <a:bodyPr vert="horz" wrap="square" lIns="115761" tIns="57882" rIns="115761" bIns="57882" numCol="1" anchor="t" anchorCtr="0" compatLnSpc="1">
            <a:prstTxWarp prst="textNoShape">
              <a:avLst/>
            </a:prstTxWarp>
          </a:bodyPr>
          <a:lstStyle/>
          <a:p>
            <a:endParaRPr lang="de-CH" sz="2032">
              <a:latin typeface="Segoe WP SemiLight" panose="020B0402040204020203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090C784-3010-B709-14B6-07A82EF03C35}"/>
              </a:ext>
            </a:extLst>
          </p:cNvPr>
          <p:cNvSpPr txBox="1"/>
          <p:nvPr/>
        </p:nvSpPr>
        <p:spPr>
          <a:xfrm>
            <a:off x="2618958" y="1469509"/>
            <a:ext cx="859849" cy="24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16" dirty="0"/>
              <a:t>Q 1/25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B9041BF-6A11-F7C5-5CAA-82EB39FE0416}"/>
              </a:ext>
            </a:extLst>
          </p:cNvPr>
          <p:cNvSpPr txBox="1"/>
          <p:nvPr/>
        </p:nvSpPr>
        <p:spPr>
          <a:xfrm>
            <a:off x="4898740" y="1488060"/>
            <a:ext cx="859849" cy="24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16" dirty="0"/>
              <a:t>Q 1/25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D8F0F2A-4FF9-A272-F556-372CBFCA300A}"/>
              </a:ext>
            </a:extLst>
          </p:cNvPr>
          <p:cNvSpPr txBox="1"/>
          <p:nvPr/>
        </p:nvSpPr>
        <p:spPr>
          <a:xfrm>
            <a:off x="6910073" y="1459278"/>
            <a:ext cx="859849" cy="24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16" dirty="0"/>
              <a:t>Q 2/25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8E7A50C-5AA0-D691-29B2-820599DAE083}"/>
              </a:ext>
            </a:extLst>
          </p:cNvPr>
          <p:cNvSpPr txBox="1"/>
          <p:nvPr/>
        </p:nvSpPr>
        <p:spPr>
          <a:xfrm>
            <a:off x="8989159" y="1473955"/>
            <a:ext cx="859849" cy="24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16" dirty="0"/>
              <a:t>Q …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5222DEC-E2F8-D2F0-C84D-4B3EB1DFA16D}"/>
              </a:ext>
            </a:extLst>
          </p:cNvPr>
          <p:cNvSpPr txBox="1"/>
          <p:nvPr/>
        </p:nvSpPr>
        <p:spPr>
          <a:xfrm>
            <a:off x="2211152" y="1847592"/>
            <a:ext cx="1362456" cy="24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16" b="1" i="1" dirty="0"/>
              <a:t>Projektsteuerung 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6D8ED47-19FC-51C3-A1B8-179D516C73C0}"/>
              </a:ext>
            </a:extLst>
          </p:cNvPr>
          <p:cNvSpPr txBox="1"/>
          <p:nvPr/>
        </p:nvSpPr>
        <p:spPr>
          <a:xfrm>
            <a:off x="2211152" y="2072677"/>
            <a:ext cx="1715716" cy="248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016" dirty="0"/>
              <a:t>Checkliste Rechtsetzung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94BFFC2-BB27-A8F5-70EB-CB82BA27583C}"/>
              </a:ext>
            </a:extLst>
          </p:cNvPr>
          <p:cNvSpPr txBox="1"/>
          <p:nvPr/>
        </p:nvSpPr>
        <p:spPr>
          <a:xfrm>
            <a:off x="2211152" y="2424046"/>
            <a:ext cx="1715716" cy="4049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016" dirty="0"/>
              <a:t>Durchführungsauftrag Rechtsetzung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51263051-7835-4F3E-27D4-E05FA670AC28}"/>
              </a:ext>
            </a:extLst>
          </p:cNvPr>
          <p:cNvSpPr/>
          <p:nvPr/>
        </p:nvSpPr>
        <p:spPr>
          <a:xfrm>
            <a:off x="1966723" y="2873839"/>
            <a:ext cx="7997477" cy="3929369"/>
          </a:xfrm>
          <a:prstGeom prst="rect">
            <a:avLst/>
          </a:prstGeom>
          <a:solidFill>
            <a:srgbClr val="FFF8B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287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5F643CDE-E379-11F7-D807-3233A2545198}"/>
              </a:ext>
            </a:extLst>
          </p:cNvPr>
          <p:cNvSpPr txBox="1"/>
          <p:nvPr/>
        </p:nvSpPr>
        <p:spPr>
          <a:xfrm>
            <a:off x="2234744" y="2880467"/>
            <a:ext cx="1362456" cy="24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16" b="1" i="1" dirty="0"/>
              <a:t>Projektführung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347ACA9C-FE3D-44D2-F936-6B459E3450C9}"/>
              </a:ext>
            </a:extLst>
          </p:cNvPr>
          <p:cNvSpPr txBox="1"/>
          <p:nvPr/>
        </p:nvSpPr>
        <p:spPr>
          <a:xfrm>
            <a:off x="4440238" y="3144474"/>
            <a:ext cx="1788786" cy="365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889" dirty="0"/>
              <a:t>Projektmanagementplan Rechtsetzung*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0A83394F-85A1-86E2-2209-F8B40601E407}"/>
              </a:ext>
            </a:extLst>
          </p:cNvPr>
          <p:cNvSpPr txBox="1"/>
          <p:nvPr/>
        </p:nvSpPr>
        <p:spPr>
          <a:xfrm>
            <a:off x="8275286" y="3154047"/>
            <a:ext cx="1656954" cy="365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889" dirty="0"/>
              <a:t>Projektschlussbeurteilung Rechtsetzung*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38A8824-7703-D671-5465-66BFD50F5B43}"/>
              </a:ext>
            </a:extLst>
          </p:cNvPr>
          <p:cNvSpPr txBox="1"/>
          <p:nvPr/>
        </p:nvSpPr>
        <p:spPr>
          <a:xfrm>
            <a:off x="6408125" y="3154047"/>
            <a:ext cx="1715716" cy="365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889" dirty="0"/>
              <a:t>Projektmanagementplan Rechtsetzung*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AD4712DD-1E6C-459D-58E2-FB8174E920C3}"/>
              </a:ext>
            </a:extLst>
          </p:cNvPr>
          <p:cNvSpPr txBox="1"/>
          <p:nvPr/>
        </p:nvSpPr>
        <p:spPr>
          <a:xfrm>
            <a:off x="2282835" y="3645532"/>
            <a:ext cx="1362456" cy="24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16" b="1" i="1" dirty="0"/>
              <a:t>Rechtsetzung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E697AA5-E9DB-B282-32FA-2E2879C495C9}"/>
              </a:ext>
            </a:extLst>
          </p:cNvPr>
          <p:cNvSpPr txBox="1"/>
          <p:nvPr/>
        </p:nvSpPr>
        <p:spPr>
          <a:xfrm>
            <a:off x="4116419" y="2463812"/>
            <a:ext cx="1593243" cy="24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16" i="1" dirty="0"/>
              <a:t>Durchführungsfreigabe </a:t>
            </a:r>
          </a:p>
        </p:txBody>
      </p:sp>
      <p:sp>
        <p:nvSpPr>
          <p:cNvPr id="30" name="Freeform 385">
            <a:extLst>
              <a:ext uri="{FF2B5EF4-FFF2-40B4-BE49-F238E27FC236}">
                <a16:creationId xmlns:a16="http://schemas.microsoft.com/office/drawing/2014/main" id="{7A6FDECC-0DFE-35A0-0A86-2DE911AD0CFE}"/>
              </a:ext>
            </a:extLst>
          </p:cNvPr>
          <p:cNvSpPr>
            <a:spLocks/>
          </p:cNvSpPr>
          <p:nvPr/>
        </p:nvSpPr>
        <p:spPr bwMode="auto">
          <a:xfrm>
            <a:off x="6286756" y="2495030"/>
            <a:ext cx="135605" cy="188872"/>
          </a:xfrm>
          <a:custGeom>
            <a:avLst/>
            <a:gdLst>
              <a:gd name="T0" fmla="*/ 41 w 81"/>
              <a:gd name="T1" fmla="*/ 0 h 106"/>
              <a:gd name="T2" fmla="*/ 81 w 81"/>
              <a:gd name="T3" fmla="*/ 52 h 106"/>
              <a:gd name="T4" fmla="*/ 41 w 81"/>
              <a:gd name="T5" fmla="*/ 106 h 106"/>
              <a:gd name="T6" fmla="*/ 41 w 81"/>
              <a:gd name="T7" fmla="*/ 106 h 106"/>
              <a:gd name="T8" fmla="*/ 0 w 81"/>
              <a:gd name="T9" fmla="*/ 52 h 106"/>
              <a:gd name="T10" fmla="*/ 41 w 81"/>
              <a:gd name="T11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106">
                <a:moveTo>
                  <a:pt x="41" y="0"/>
                </a:moveTo>
                <a:lnTo>
                  <a:pt x="81" y="52"/>
                </a:lnTo>
                <a:lnTo>
                  <a:pt x="41" y="106"/>
                </a:lnTo>
                <a:lnTo>
                  <a:pt x="41" y="106"/>
                </a:lnTo>
                <a:lnTo>
                  <a:pt x="0" y="52"/>
                </a:lnTo>
                <a:lnTo>
                  <a:pt x="41" y="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333333"/>
            </a:solidFill>
            <a:prstDash val="solid"/>
            <a:round/>
            <a:headEnd/>
            <a:tailEnd/>
          </a:ln>
        </p:spPr>
        <p:txBody>
          <a:bodyPr vert="horz" wrap="square" lIns="115761" tIns="57882" rIns="115761" bIns="57882" numCol="1" anchor="t" anchorCtr="0" compatLnSpc="1">
            <a:prstTxWarp prst="textNoShape">
              <a:avLst/>
            </a:prstTxWarp>
          </a:bodyPr>
          <a:lstStyle/>
          <a:p>
            <a:endParaRPr lang="de-CH" sz="2032">
              <a:latin typeface="Segoe WP SemiLight" panose="020B0402040204020203" pitchFamily="34" charset="0"/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5C84D311-ED5C-DBC1-CD9A-156D34C2E950}"/>
              </a:ext>
            </a:extLst>
          </p:cNvPr>
          <p:cNvSpPr txBox="1"/>
          <p:nvPr/>
        </p:nvSpPr>
        <p:spPr>
          <a:xfrm>
            <a:off x="6364549" y="2436203"/>
            <a:ext cx="1593243" cy="24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16" i="1" dirty="0"/>
              <a:t>Phasenfreigabe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A1A9DCB7-39D2-6577-F399-8FF10A76CD84}"/>
              </a:ext>
            </a:extLst>
          </p:cNvPr>
          <p:cNvSpPr txBox="1"/>
          <p:nvPr/>
        </p:nvSpPr>
        <p:spPr>
          <a:xfrm>
            <a:off x="4344190" y="2067024"/>
            <a:ext cx="1715716" cy="248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016" dirty="0"/>
              <a:t>Checkliste Rechtsetzung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E6BE60E0-1FF0-BCFE-9CB6-D1D49443FDBC}"/>
              </a:ext>
            </a:extLst>
          </p:cNvPr>
          <p:cNvSpPr txBox="1"/>
          <p:nvPr/>
        </p:nvSpPr>
        <p:spPr>
          <a:xfrm>
            <a:off x="6466652" y="2064271"/>
            <a:ext cx="1715716" cy="248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016" dirty="0"/>
              <a:t>Checkliste Rechtsetzung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B69C6E86-41A5-6A1C-F464-B08C0687B637}"/>
              </a:ext>
            </a:extLst>
          </p:cNvPr>
          <p:cNvSpPr txBox="1"/>
          <p:nvPr/>
        </p:nvSpPr>
        <p:spPr>
          <a:xfrm>
            <a:off x="10027954" y="2433878"/>
            <a:ext cx="1832711" cy="24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16" i="1" dirty="0"/>
              <a:t>Phasenfreigabe Abschluss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A014D492-6904-7985-7F00-F04170553715}"/>
              </a:ext>
            </a:extLst>
          </p:cNvPr>
          <p:cNvSpPr txBox="1"/>
          <p:nvPr/>
        </p:nvSpPr>
        <p:spPr>
          <a:xfrm>
            <a:off x="4438655" y="3681278"/>
            <a:ext cx="1830235" cy="10501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889" b="1" dirty="0"/>
              <a:t>Datenschutz- und Regulierungsfolgenabschät-zung </a:t>
            </a:r>
            <a:r>
              <a:rPr lang="de-CH" sz="889" dirty="0"/>
              <a:t>Datenschutzfolgeabklärung Rechtsetzung</a:t>
            </a:r>
          </a:p>
          <a:p>
            <a:r>
              <a:rPr lang="de-CH" sz="889" dirty="0"/>
              <a:t>Regulierungsfolgen-abschätzung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084B4BFA-A267-AD2D-5F24-7E81B6C035BC}"/>
              </a:ext>
            </a:extLst>
          </p:cNvPr>
          <p:cNvSpPr txBox="1"/>
          <p:nvPr/>
        </p:nvSpPr>
        <p:spPr>
          <a:xfrm>
            <a:off x="4447245" y="4787466"/>
            <a:ext cx="1836877" cy="6396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889" b="1" dirty="0"/>
              <a:t>Normkonzept</a:t>
            </a:r>
          </a:p>
          <a:p>
            <a:r>
              <a:rPr lang="de-CH" sz="889" dirty="0"/>
              <a:t>Normkonzept</a:t>
            </a:r>
          </a:p>
          <a:p>
            <a:r>
              <a:rPr lang="de-CH" sz="889" dirty="0"/>
              <a:t>Normkonzept (RRB;lang)</a:t>
            </a:r>
          </a:p>
          <a:p>
            <a:r>
              <a:rPr lang="de-CH" sz="889" dirty="0"/>
              <a:t>Normkonzept (RRB;kurz) [neu]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DF3FCE33-F904-2B2E-A3D9-35E6D15FA798}"/>
              </a:ext>
            </a:extLst>
          </p:cNvPr>
          <p:cNvSpPr txBox="1"/>
          <p:nvPr/>
        </p:nvSpPr>
        <p:spPr>
          <a:xfrm>
            <a:off x="6442964" y="3681050"/>
            <a:ext cx="3492703" cy="9133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889" b="1" dirty="0"/>
              <a:t>Vorentwurf und Vernehmlassung:</a:t>
            </a:r>
          </a:p>
          <a:p>
            <a:r>
              <a:rPr lang="de-CH" sz="889" dirty="0"/>
              <a:t>Vorentwurf und erläuternder Bericht</a:t>
            </a:r>
          </a:p>
          <a:p>
            <a:r>
              <a:rPr lang="de-CH" sz="889" dirty="0"/>
              <a:t>Ermächtigung zur Durchführung der Vernehmlassung</a:t>
            </a:r>
          </a:p>
          <a:p>
            <a:r>
              <a:rPr lang="de-CH" sz="889" dirty="0"/>
              <a:t>Zusammenstellung des Vernehmlassungsergebnisses (nicht öffentlich)</a:t>
            </a:r>
          </a:p>
          <a:p>
            <a:r>
              <a:rPr lang="de-CH" sz="889" dirty="0"/>
              <a:t>Zusammenstellung des Vernehmlassungsergebnisses (öffentlich)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8EBA10-B728-52A0-2EAC-111FED03B60E}"/>
              </a:ext>
            </a:extLst>
          </p:cNvPr>
          <p:cNvSpPr txBox="1"/>
          <p:nvPr/>
        </p:nvSpPr>
        <p:spPr>
          <a:xfrm>
            <a:off x="4165117" y="6474438"/>
            <a:ext cx="2747511" cy="248658"/>
          </a:xfrm>
          <a:prstGeom prst="rect">
            <a:avLst/>
          </a:prstGeom>
          <a:solidFill>
            <a:srgbClr val="FFF8B3"/>
          </a:solidFill>
        </p:spPr>
        <p:txBody>
          <a:bodyPr wrap="square" rtlCol="0">
            <a:spAutoFit/>
          </a:bodyPr>
          <a:lstStyle/>
          <a:p>
            <a:r>
              <a:rPr lang="de-CH" sz="1016" dirty="0"/>
              <a:t>* </a:t>
            </a:r>
            <a:r>
              <a:rPr lang="de-CH" sz="889" dirty="0"/>
              <a:t>mit Termine, Stakeholder, Statusbericht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0FDD046-23F9-D8E2-1E2A-C4938A3BEBEE}"/>
              </a:ext>
            </a:extLst>
          </p:cNvPr>
          <p:cNvSpPr txBox="1"/>
          <p:nvPr/>
        </p:nvSpPr>
        <p:spPr>
          <a:xfrm>
            <a:off x="6450437" y="4792407"/>
            <a:ext cx="3481803" cy="10501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889" b="1" dirty="0"/>
              <a:t>Bericht und Antrag: </a:t>
            </a:r>
          </a:p>
          <a:p>
            <a:r>
              <a:rPr lang="de-CH" sz="889" dirty="0"/>
              <a:t>Gesetz (Neuerlass) Bericht und Antrag  </a:t>
            </a:r>
          </a:p>
          <a:p>
            <a:r>
              <a:rPr lang="de-CH" sz="889" dirty="0"/>
              <a:t>Gesetz (Änderung) Bericht und Antrag  </a:t>
            </a:r>
          </a:p>
          <a:p>
            <a:r>
              <a:rPr lang="de-CH" sz="889" dirty="0"/>
              <a:t>VO (Neuerlass) Beschluss RR </a:t>
            </a:r>
          </a:p>
          <a:p>
            <a:r>
              <a:rPr lang="de-CH" sz="889" dirty="0"/>
              <a:t>VO (Änderung) Beschluss RR</a:t>
            </a:r>
          </a:p>
          <a:p>
            <a:r>
              <a:rPr lang="de-CH" sz="889" dirty="0"/>
              <a:t>Genehmigungsbedürftige VO (Neuerlass) Bericht und Antrag</a:t>
            </a:r>
          </a:p>
          <a:p>
            <a:r>
              <a:rPr lang="de-CH" sz="889" dirty="0"/>
              <a:t>Genehmigungsbedürftige VO (Änderung) Bericht und Antrag</a:t>
            </a:r>
          </a:p>
        </p:txBody>
      </p:sp>
      <p:grpSp>
        <p:nvGrpSpPr>
          <p:cNvPr id="101" name="Gruppieren 100"/>
          <p:cNvGrpSpPr/>
          <p:nvPr/>
        </p:nvGrpSpPr>
        <p:grpSpPr>
          <a:xfrm>
            <a:off x="1730216" y="939603"/>
            <a:ext cx="9891731" cy="9081223"/>
            <a:chOff x="1413598" y="344972"/>
            <a:chExt cx="7789738" cy="7151463"/>
          </a:xfrm>
        </p:grpSpPr>
        <p:grpSp>
          <p:nvGrpSpPr>
            <p:cNvPr id="102" name="Gruppieren 101"/>
            <p:cNvGrpSpPr/>
            <p:nvPr/>
          </p:nvGrpSpPr>
          <p:grpSpPr>
            <a:xfrm>
              <a:off x="3253285" y="1159469"/>
              <a:ext cx="4785815" cy="3412111"/>
              <a:chOff x="3253285" y="1159469"/>
              <a:chExt cx="4785815" cy="3412111"/>
            </a:xfrm>
          </p:grpSpPr>
          <p:sp>
            <p:nvSpPr>
              <p:cNvPr id="132" name="Rechteck 131"/>
              <p:cNvSpPr/>
              <p:nvPr/>
            </p:nvSpPr>
            <p:spPr>
              <a:xfrm>
                <a:off x="3253285" y="1159469"/>
                <a:ext cx="78895" cy="505981"/>
              </a:xfrm>
              <a:prstGeom prst="rect">
                <a:avLst/>
              </a:prstGeom>
              <a:solidFill>
                <a:srgbClr val="FFE6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sz="2286"/>
              </a:p>
            </p:txBody>
          </p:sp>
          <p:sp>
            <p:nvSpPr>
              <p:cNvPr id="134" name="Rechteck 133"/>
              <p:cNvSpPr/>
              <p:nvPr/>
            </p:nvSpPr>
            <p:spPr>
              <a:xfrm>
                <a:off x="3253285" y="1740604"/>
                <a:ext cx="78895" cy="505981"/>
              </a:xfrm>
              <a:prstGeom prst="rect">
                <a:avLst/>
              </a:prstGeom>
              <a:solidFill>
                <a:srgbClr val="FFF8B3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sz="2286"/>
              </a:p>
            </p:txBody>
          </p:sp>
          <p:sp>
            <p:nvSpPr>
              <p:cNvPr id="135" name="Rechteck 134"/>
              <p:cNvSpPr/>
              <p:nvPr/>
            </p:nvSpPr>
            <p:spPr>
              <a:xfrm>
                <a:off x="7960205" y="3420968"/>
                <a:ext cx="78895" cy="1150612"/>
              </a:xfrm>
              <a:prstGeom prst="rect">
                <a:avLst/>
              </a:prstGeom>
              <a:solidFill>
                <a:srgbClr val="FFFDE5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sz="2286"/>
              </a:p>
            </p:txBody>
          </p:sp>
        </p:grpSp>
        <p:grpSp>
          <p:nvGrpSpPr>
            <p:cNvPr id="103" name="Gruppieren 102"/>
            <p:cNvGrpSpPr/>
            <p:nvPr/>
          </p:nvGrpSpPr>
          <p:grpSpPr>
            <a:xfrm>
              <a:off x="1413598" y="344972"/>
              <a:ext cx="7789738" cy="7151463"/>
              <a:chOff x="1413598" y="344972"/>
              <a:chExt cx="7789738" cy="7151463"/>
            </a:xfrm>
          </p:grpSpPr>
          <p:cxnSp>
            <p:nvCxnSpPr>
              <p:cNvPr id="105" name="Gerader Verbinder 104"/>
              <p:cNvCxnSpPr>
                <a:cxnSpLocks/>
                <a:stCxn id="128" idx="2"/>
              </p:cNvCxnSpPr>
              <p:nvPr/>
            </p:nvCxnSpPr>
            <p:spPr>
              <a:xfrm flipH="1">
                <a:off x="3292733" y="622960"/>
                <a:ext cx="20247" cy="4321393"/>
              </a:xfrm>
              <a:prstGeom prst="line">
                <a:avLst/>
              </a:prstGeom>
              <a:ln w="57150">
                <a:solidFill>
                  <a:srgbClr val="01F1C3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Gerader Verbinder 103"/>
              <p:cNvCxnSpPr>
                <a:cxnSpLocks/>
                <a:stCxn id="115" idx="2"/>
              </p:cNvCxnSpPr>
              <p:nvPr/>
            </p:nvCxnSpPr>
            <p:spPr>
              <a:xfrm flipH="1">
                <a:off x="7947574" y="654268"/>
                <a:ext cx="1" cy="4290085"/>
              </a:xfrm>
              <a:prstGeom prst="line">
                <a:avLst/>
              </a:prstGeom>
              <a:ln w="57150">
                <a:solidFill>
                  <a:srgbClr val="01F1C3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8" name="Gruppieren 117"/>
              <p:cNvGrpSpPr/>
              <p:nvPr/>
            </p:nvGrpSpPr>
            <p:grpSpPr>
              <a:xfrm>
                <a:off x="1413598" y="344972"/>
                <a:ext cx="7783973" cy="389861"/>
                <a:chOff x="1413597" y="337079"/>
                <a:chExt cx="7783973" cy="389861"/>
              </a:xfrm>
            </p:grpSpPr>
            <p:sp>
              <p:nvSpPr>
                <p:cNvPr id="122" name="Freeform 385"/>
                <p:cNvSpPr>
                  <a:spLocks/>
                </p:cNvSpPr>
                <p:nvPr/>
              </p:nvSpPr>
              <p:spPr bwMode="auto">
                <a:xfrm>
                  <a:off x="1413597" y="412269"/>
                  <a:ext cx="154970" cy="202798"/>
                </a:xfrm>
                <a:custGeom>
                  <a:avLst/>
                  <a:gdLst>
                    <a:gd name="T0" fmla="*/ 41 w 81"/>
                    <a:gd name="T1" fmla="*/ 0 h 106"/>
                    <a:gd name="T2" fmla="*/ 81 w 81"/>
                    <a:gd name="T3" fmla="*/ 52 h 106"/>
                    <a:gd name="T4" fmla="*/ 41 w 81"/>
                    <a:gd name="T5" fmla="*/ 106 h 106"/>
                    <a:gd name="T6" fmla="*/ 41 w 81"/>
                    <a:gd name="T7" fmla="*/ 106 h 106"/>
                    <a:gd name="T8" fmla="*/ 0 w 81"/>
                    <a:gd name="T9" fmla="*/ 52 h 106"/>
                    <a:gd name="T10" fmla="*/ 41 w 81"/>
                    <a:gd name="T11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1" h="106">
                      <a:moveTo>
                        <a:pt x="41" y="0"/>
                      </a:moveTo>
                      <a:lnTo>
                        <a:pt x="81" y="52"/>
                      </a:lnTo>
                      <a:lnTo>
                        <a:pt x="41" y="106"/>
                      </a:lnTo>
                      <a:lnTo>
                        <a:pt x="41" y="106"/>
                      </a:lnTo>
                      <a:lnTo>
                        <a:pt x="0" y="52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575757"/>
                </a:solidFill>
                <a:ln w="0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115761" tIns="57882" rIns="115761" bIns="5788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CH" sz="2032">
                    <a:latin typeface="Segoe WP SemiLight" panose="020B0402040204020203" pitchFamily="34" charset="0"/>
                  </a:endParaRPr>
                </a:p>
              </p:txBody>
            </p:sp>
            <p:sp>
              <p:nvSpPr>
                <p:cNvPr id="125" name="Rechteck 124"/>
                <p:cNvSpPr/>
                <p:nvPr/>
              </p:nvSpPr>
              <p:spPr>
                <a:xfrm>
                  <a:off x="8039099" y="366940"/>
                  <a:ext cx="1158471" cy="3600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CH" sz="2032" dirty="0">
                      <a:solidFill>
                        <a:schemeClr val="tx1"/>
                      </a:solidFill>
                      <a:latin typeface="Segoe WP SemiLight" panose="020B0402040204020203" pitchFamily="34" charset="0"/>
                    </a:rPr>
                    <a:t>Abschluss</a:t>
                  </a:r>
                </a:p>
              </p:txBody>
            </p:sp>
            <p:sp>
              <p:nvSpPr>
                <p:cNvPr id="126" name="Rechteck 125"/>
                <p:cNvSpPr/>
                <p:nvPr/>
              </p:nvSpPr>
              <p:spPr>
                <a:xfrm>
                  <a:off x="1579309" y="337079"/>
                  <a:ext cx="1657351" cy="3600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CH" sz="2032" dirty="0">
                      <a:solidFill>
                        <a:schemeClr val="tx1"/>
                      </a:solidFill>
                      <a:latin typeface="Segoe WP SemiLight" panose="020B0402040204020203" pitchFamily="34" charset="0"/>
                    </a:rPr>
                    <a:t>Initialisierung</a:t>
                  </a:r>
                </a:p>
              </p:txBody>
            </p:sp>
            <p:sp>
              <p:nvSpPr>
                <p:cNvPr id="128" name="Freeform 385"/>
                <p:cNvSpPr>
                  <a:spLocks/>
                </p:cNvSpPr>
                <p:nvPr/>
              </p:nvSpPr>
              <p:spPr bwMode="auto">
                <a:xfrm>
                  <a:off x="3234538" y="412270"/>
                  <a:ext cx="154970" cy="202797"/>
                </a:xfrm>
                <a:custGeom>
                  <a:avLst/>
                  <a:gdLst>
                    <a:gd name="T0" fmla="*/ 41 w 81"/>
                    <a:gd name="T1" fmla="*/ 0 h 106"/>
                    <a:gd name="T2" fmla="*/ 81 w 81"/>
                    <a:gd name="T3" fmla="*/ 52 h 106"/>
                    <a:gd name="T4" fmla="*/ 41 w 81"/>
                    <a:gd name="T5" fmla="*/ 106 h 106"/>
                    <a:gd name="T6" fmla="*/ 41 w 81"/>
                    <a:gd name="T7" fmla="*/ 106 h 106"/>
                    <a:gd name="T8" fmla="*/ 0 w 81"/>
                    <a:gd name="T9" fmla="*/ 52 h 106"/>
                    <a:gd name="T10" fmla="*/ 41 w 81"/>
                    <a:gd name="T11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1" h="106">
                      <a:moveTo>
                        <a:pt x="41" y="0"/>
                      </a:moveTo>
                      <a:lnTo>
                        <a:pt x="81" y="52"/>
                      </a:lnTo>
                      <a:lnTo>
                        <a:pt x="41" y="106"/>
                      </a:lnTo>
                      <a:lnTo>
                        <a:pt x="41" y="106"/>
                      </a:lnTo>
                      <a:lnTo>
                        <a:pt x="0" y="52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575757"/>
                </a:solidFill>
                <a:ln w="0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115761" tIns="57882" rIns="115761" bIns="5788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CH" sz="2032">
                    <a:latin typeface="Segoe WP SemiLight" panose="020B0402040204020203" pitchFamily="34" charset="0"/>
                  </a:endParaRPr>
                </a:p>
              </p:txBody>
            </p:sp>
          </p:grpSp>
          <p:sp>
            <p:nvSpPr>
              <p:cNvPr id="120" name="Rechteck 119"/>
              <p:cNvSpPr/>
              <p:nvPr/>
            </p:nvSpPr>
            <p:spPr>
              <a:xfrm>
                <a:off x="7976037" y="2243623"/>
                <a:ext cx="1227299" cy="5252812"/>
              </a:xfrm>
              <a:prstGeom prst="rect">
                <a:avLst/>
              </a:prstGeom>
              <a:solidFill>
                <a:srgbClr val="FFFFFF">
                  <a:alpha val="60000"/>
                </a:srgb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sz="2286" dirty="0"/>
              </a:p>
            </p:txBody>
          </p:sp>
        </p:grpSp>
      </p:grpSp>
      <p:grpSp>
        <p:nvGrpSpPr>
          <p:cNvPr id="3" name="Gruppieren 2"/>
          <p:cNvGrpSpPr/>
          <p:nvPr/>
        </p:nvGrpSpPr>
        <p:grpSpPr>
          <a:xfrm>
            <a:off x="4256114" y="973152"/>
            <a:ext cx="5878818" cy="466401"/>
            <a:chOff x="3337538" y="56646"/>
            <a:chExt cx="4181107" cy="367291"/>
          </a:xfrm>
        </p:grpSpPr>
        <p:sp>
          <p:nvSpPr>
            <p:cNvPr id="112" name="Rechteck 111"/>
            <p:cNvSpPr/>
            <p:nvPr/>
          </p:nvSpPr>
          <p:spPr>
            <a:xfrm>
              <a:off x="4878546" y="56646"/>
              <a:ext cx="2475428" cy="360000"/>
            </a:xfrm>
            <a:prstGeom prst="rect">
              <a:avLst/>
            </a:prstGeom>
            <a:solidFill>
              <a:srgbClr val="B7D5F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2032" dirty="0">
                  <a:solidFill>
                    <a:schemeClr val="tx1"/>
                  </a:solidFill>
                  <a:latin typeface="Segoe WP SemiLight" panose="020B0402040204020203" pitchFamily="34" charset="0"/>
                </a:rPr>
                <a:t>Realisierung</a:t>
              </a:r>
            </a:p>
          </p:txBody>
        </p:sp>
        <p:sp>
          <p:nvSpPr>
            <p:cNvPr id="113" name="Rechteck 112"/>
            <p:cNvSpPr/>
            <p:nvPr/>
          </p:nvSpPr>
          <p:spPr>
            <a:xfrm>
              <a:off x="3337538" y="63937"/>
              <a:ext cx="1386067" cy="360000"/>
            </a:xfrm>
            <a:prstGeom prst="rect">
              <a:avLst/>
            </a:prstGeom>
            <a:solidFill>
              <a:srgbClr val="B7D5F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2032" dirty="0">
                  <a:solidFill>
                    <a:schemeClr val="tx1"/>
                  </a:solidFill>
                  <a:latin typeface="Segoe WP SemiLight" panose="020B0402040204020203" pitchFamily="34" charset="0"/>
                </a:rPr>
                <a:t>Konzept</a:t>
              </a:r>
            </a:p>
          </p:txBody>
        </p:sp>
        <p:sp>
          <p:nvSpPr>
            <p:cNvPr id="116" name="Freeform 385"/>
            <p:cNvSpPr>
              <a:spLocks/>
            </p:cNvSpPr>
            <p:nvPr/>
          </p:nvSpPr>
          <p:spPr bwMode="auto">
            <a:xfrm>
              <a:off x="4720329" y="142539"/>
              <a:ext cx="154970" cy="202797"/>
            </a:xfrm>
            <a:custGeom>
              <a:avLst/>
              <a:gdLst>
                <a:gd name="T0" fmla="*/ 41 w 81"/>
                <a:gd name="T1" fmla="*/ 0 h 106"/>
                <a:gd name="T2" fmla="*/ 81 w 81"/>
                <a:gd name="T3" fmla="*/ 52 h 106"/>
                <a:gd name="T4" fmla="*/ 41 w 81"/>
                <a:gd name="T5" fmla="*/ 106 h 106"/>
                <a:gd name="T6" fmla="*/ 41 w 81"/>
                <a:gd name="T7" fmla="*/ 106 h 106"/>
                <a:gd name="T8" fmla="*/ 0 w 81"/>
                <a:gd name="T9" fmla="*/ 52 h 106"/>
                <a:gd name="T10" fmla="*/ 41 w 81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06">
                  <a:moveTo>
                    <a:pt x="41" y="0"/>
                  </a:moveTo>
                  <a:lnTo>
                    <a:pt x="81" y="52"/>
                  </a:lnTo>
                  <a:lnTo>
                    <a:pt x="41" y="106"/>
                  </a:lnTo>
                  <a:lnTo>
                    <a:pt x="41" y="106"/>
                  </a:lnTo>
                  <a:lnTo>
                    <a:pt x="0" y="5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575757"/>
            </a:solidFill>
            <a:ln w="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115761" tIns="57882" rIns="115761" bIns="57882" numCol="1" anchor="t" anchorCtr="0" compatLnSpc="1">
              <a:prstTxWarp prst="textNoShape">
                <a:avLst/>
              </a:prstTxWarp>
            </a:bodyPr>
            <a:lstStyle/>
            <a:p>
              <a:endParaRPr lang="de-CH" sz="2032" dirty="0">
                <a:latin typeface="Segoe WP SemiLight" panose="020B0402040204020203" pitchFamily="34" charset="0"/>
              </a:endParaRPr>
            </a:p>
          </p:txBody>
        </p:sp>
        <p:sp>
          <p:nvSpPr>
            <p:cNvPr id="115" name="Freeform 385"/>
            <p:cNvSpPr>
              <a:spLocks/>
            </p:cNvSpPr>
            <p:nvPr/>
          </p:nvSpPr>
          <p:spPr bwMode="auto">
            <a:xfrm>
              <a:off x="7363675" y="154933"/>
              <a:ext cx="154970" cy="202797"/>
            </a:xfrm>
            <a:custGeom>
              <a:avLst/>
              <a:gdLst>
                <a:gd name="T0" fmla="*/ 41 w 81"/>
                <a:gd name="T1" fmla="*/ 0 h 106"/>
                <a:gd name="T2" fmla="*/ 81 w 81"/>
                <a:gd name="T3" fmla="*/ 52 h 106"/>
                <a:gd name="T4" fmla="*/ 41 w 81"/>
                <a:gd name="T5" fmla="*/ 106 h 106"/>
                <a:gd name="T6" fmla="*/ 41 w 81"/>
                <a:gd name="T7" fmla="*/ 106 h 106"/>
                <a:gd name="T8" fmla="*/ 0 w 81"/>
                <a:gd name="T9" fmla="*/ 52 h 106"/>
                <a:gd name="T10" fmla="*/ 41 w 81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06">
                  <a:moveTo>
                    <a:pt x="41" y="0"/>
                  </a:moveTo>
                  <a:lnTo>
                    <a:pt x="81" y="52"/>
                  </a:lnTo>
                  <a:lnTo>
                    <a:pt x="41" y="106"/>
                  </a:lnTo>
                  <a:lnTo>
                    <a:pt x="41" y="106"/>
                  </a:lnTo>
                  <a:lnTo>
                    <a:pt x="0" y="5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575757"/>
            </a:solidFill>
            <a:ln w="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115761" tIns="57882" rIns="115761" bIns="57882" numCol="1" anchor="t" anchorCtr="0" compatLnSpc="1">
              <a:prstTxWarp prst="textNoShape">
                <a:avLst/>
              </a:prstTxWarp>
            </a:bodyPr>
            <a:lstStyle/>
            <a:p>
              <a:endParaRPr lang="de-CH" sz="2032">
                <a:latin typeface="Segoe WP SemiLight" panose="020B0402040204020203" pitchFamily="34" charset="0"/>
              </a:endParaRPr>
            </a:p>
          </p:txBody>
        </p:sp>
      </p:grpSp>
      <p:sp>
        <p:nvSpPr>
          <p:cNvPr id="11" name="Freeform 385">
            <a:extLst>
              <a:ext uri="{FF2B5EF4-FFF2-40B4-BE49-F238E27FC236}">
                <a16:creationId xmlns:a16="http://schemas.microsoft.com/office/drawing/2014/main" id="{7B37F573-3970-E54C-A3B9-EC91B5A5998F}"/>
              </a:ext>
            </a:extLst>
          </p:cNvPr>
          <p:cNvSpPr>
            <a:spLocks/>
          </p:cNvSpPr>
          <p:nvPr/>
        </p:nvSpPr>
        <p:spPr bwMode="auto">
          <a:xfrm>
            <a:off x="9975060" y="2484678"/>
            <a:ext cx="135605" cy="188872"/>
          </a:xfrm>
          <a:custGeom>
            <a:avLst/>
            <a:gdLst>
              <a:gd name="T0" fmla="*/ 41 w 81"/>
              <a:gd name="T1" fmla="*/ 0 h 106"/>
              <a:gd name="T2" fmla="*/ 81 w 81"/>
              <a:gd name="T3" fmla="*/ 52 h 106"/>
              <a:gd name="T4" fmla="*/ 41 w 81"/>
              <a:gd name="T5" fmla="*/ 106 h 106"/>
              <a:gd name="T6" fmla="*/ 41 w 81"/>
              <a:gd name="T7" fmla="*/ 106 h 106"/>
              <a:gd name="T8" fmla="*/ 0 w 81"/>
              <a:gd name="T9" fmla="*/ 52 h 106"/>
              <a:gd name="T10" fmla="*/ 41 w 81"/>
              <a:gd name="T11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106">
                <a:moveTo>
                  <a:pt x="41" y="0"/>
                </a:moveTo>
                <a:lnTo>
                  <a:pt x="81" y="52"/>
                </a:lnTo>
                <a:lnTo>
                  <a:pt x="41" y="106"/>
                </a:lnTo>
                <a:lnTo>
                  <a:pt x="41" y="106"/>
                </a:lnTo>
                <a:lnTo>
                  <a:pt x="0" y="52"/>
                </a:lnTo>
                <a:lnTo>
                  <a:pt x="41" y="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333333"/>
            </a:solidFill>
            <a:prstDash val="solid"/>
            <a:round/>
            <a:headEnd/>
            <a:tailEnd/>
          </a:ln>
        </p:spPr>
        <p:txBody>
          <a:bodyPr vert="horz" wrap="square" lIns="115761" tIns="57882" rIns="115761" bIns="57882" numCol="1" anchor="t" anchorCtr="0" compatLnSpc="1">
            <a:prstTxWarp prst="textNoShape">
              <a:avLst/>
            </a:prstTxWarp>
          </a:bodyPr>
          <a:lstStyle/>
          <a:p>
            <a:endParaRPr lang="de-CH" sz="2032">
              <a:latin typeface="Segoe WP SemiLight" panose="020B0402040204020203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173CF43-6715-2FEF-34A2-3F39CA3CFE20}"/>
              </a:ext>
            </a:extLst>
          </p:cNvPr>
          <p:cNvSpPr txBox="1"/>
          <p:nvPr/>
        </p:nvSpPr>
        <p:spPr>
          <a:xfrm>
            <a:off x="6472183" y="5916212"/>
            <a:ext cx="3512121" cy="7764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889" b="1" dirty="0"/>
              <a:t>Weitere Ergebnisse: </a:t>
            </a:r>
          </a:p>
          <a:p>
            <a:r>
              <a:rPr lang="de-CH" sz="889" dirty="0"/>
              <a:t>Inkraftsetzung VO dynamisch</a:t>
            </a:r>
          </a:p>
          <a:p>
            <a:r>
              <a:rPr lang="de-CH" sz="889" dirty="0"/>
              <a:t>Stellungnahme zum Kommissionsergebnis</a:t>
            </a:r>
          </a:p>
          <a:p>
            <a:r>
              <a:rPr lang="de-CH" sz="889" dirty="0"/>
              <a:t>Erläuternder Bericht</a:t>
            </a:r>
          </a:p>
          <a:p>
            <a:r>
              <a:rPr lang="de-CH" sz="889" dirty="0"/>
              <a:t>Inkraftsetzung (Gesetzesänderung)</a:t>
            </a:r>
          </a:p>
        </p:txBody>
      </p:sp>
      <p:sp>
        <p:nvSpPr>
          <p:cNvPr id="8" name="Freeform 385">
            <a:extLst>
              <a:ext uri="{FF2B5EF4-FFF2-40B4-BE49-F238E27FC236}">
                <a16:creationId xmlns:a16="http://schemas.microsoft.com/office/drawing/2014/main" id="{CA941CA2-A96E-436E-66A0-68696C2AD331}"/>
              </a:ext>
            </a:extLst>
          </p:cNvPr>
          <p:cNvSpPr>
            <a:spLocks/>
          </p:cNvSpPr>
          <p:nvPr/>
        </p:nvSpPr>
        <p:spPr bwMode="auto">
          <a:xfrm>
            <a:off x="4071159" y="2502627"/>
            <a:ext cx="135605" cy="188872"/>
          </a:xfrm>
          <a:custGeom>
            <a:avLst/>
            <a:gdLst>
              <a:gd name="T0" fmla="*/ 41 w 81"/>
              <a:gd name="T1" fmla="*/ 0 h 106"/>
              <a:gd name="T2" fmla="*/ 81 w 81"/>
              <a:gd name="T3" fmla="*/ 52 h 106"/>
              <a:gd name="T4" fmla="*/ 41 w 81"/>
              <a:gd name="T5" fmla="*/ 106 h 106"/>
              <a:gd name="T6" fmla="*/ 41 w 81"/>
              <a:gd name="T7" fmla="*/ 106 h 106"/>
              <a:gd name="T8" fmla="*/ 0 w 81"/>
              <a:gd name="T9" fmla="*/ 52 h 106"/>
              <a:gd name="T10" fmla="*/ 41 w 81"/>
              <a:gd name="T11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106">
                <a:moveTo>
                  <a:pt x="41" y="0"/>
                </a:moveTo>
                <a:lnTo>
                  <a:pt x="81" y="52"/>
                </a:lnTo>
                <a:lnTo>
                  <a:pt x="41" y="106"/>
                </a:lnTo>
                <a:lnTo>
                  <a:pt x="41" y="106"/>
                </a:lnTo>
                <a:lnTo>
                  <a:pt x="0" y="52"/>
                </a:lnTo>
                <a:lnTo>
                  <a:pt x="41" y="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333333"/>
            </a:solidFill>
            <a:prstDash val="solid"/>
            <a:round/>
            <a:headEnd/>
            <a:tailEnd/>
          </a:ln>
        </p:spPr>
        <p:txBody>
          <a:bodyPr vert="horz" wrap="square" lIns="115761" tIns="57882" rIns="115761" bIns="57882" numCol="1" anchor="t" anchorCtr="0" compatLnSpc="1">
            <a:prstTxWarp prst="textNoShape">
              <a:avLst/>
            </a:prstTxWarp>
          </a:bodyPr>
          <a:lstStyle/>
          <a:p>
            <a:endParaRPr lang="de-CH" sz="2032">
              <a:latin typeface="Segoe WP SemiLight" panose="020B0402040204020203" pitchFamily="34" charset="0"/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F08D6D5B-55AC-55E0-3F2C-00B51E6E7A01}"/>
              </a:ext>
            </a:extLst>
          </p:cNvPr>
          <p:cNvSpPr txBox="1"/>
          <p:nvPr/>
        </p:nvSpPr>
        <p:spPr>
          <a:xfrm>
            <a:off x="2211152" y="3172322"/>
            <a:ext cx="1715716" cy="365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889" dirty="0"/>
              <a:t>Projektmanagementplan Rechtsetzung*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A4B69F-E0EC-EE89-E34A-B1E067576B5F}"/>
              </a:ext>
            </a:extLst>
          </p:cNvPr>
          <p:cNvSpPr txBox="1">
            <a:spLocks/>
          </p:cNvSpPr>
          <p:nvPr/>
        </p:nvSpPr>
        <p:spPr>
          <a:xfrm>
            <a:off x="895174" y="488864"/>
            <a:ext cx="7841737" cy="5352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400" dirty="0"/>
              <a:t>Ergebnisse Szenario Rechtsetzung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3EDF031-A4D0-B536-F21F-7723F8E33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870" y="220227"/>
            <a:ext cx="3960334" cy="42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27963"/>
      </p:ext>
    </p:extLst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/>
        </p:nvGrpSpPr>
        <p:grpSpPr>
          <a:xfrm>
            <a:off x="1736584" y="1081839"/>
            <a:ext cx="7188301" cy="2539476"/>
            <a:chOff x="71438" y="1420589"/>
            <a:chExt cx="10300890" cy="3645439"/>
          </a:xfrm>
        </p:grpSpPr>
        <p:sp>
          <p:nvSpPr>
            <p:cNvPr id="409" name="Rechteck 408"/>
            <p:cNvSpPr/>
            <p:nvPr/>
          </p:nvSpPr>
          <p:spPr>
            <a:xfrm>
              <a:off x="225991" y="3107386"/>
              <a:ext cx="10066158" cy="1859962"/>
            </a:xfrm>
            <a:prstGeom prst="rect">
              <a:avLst/>
            </a:prstGeom>
            <a:solidFill>
              <a:srgbClr val="FFF8B3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77760" tIns="38880" rIns="77760" bIns="3888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1701" dirty="0">
                <a:latin typeface="Segoe WP SemiLight" panose="020B04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Rechteck 406"/>
            <p:cNvSpPr/>
            <p:nvPr/>
          </p:nvSpPr>
          <p:spPr>
            <a:xfrm>
              <a:off x="225989" y="1502312"/>
              <a:ext cx="10073389" cy="1724201"/>
            </a:xfrm>
            <a:prstGeom prst="rect">
              <a:avLst/>
            </a:prstGeom>
            <a:solidFill>
              <a:srgbClr val="FFE6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77760" tIns="38880" rIns="77760" bIns="3888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1701" dirty="0">
                <a:latin typeface="Segoe WP SemiLight" panose="020B04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Rechteck 405"/>
            <p:cNvSpPr/>
            <p:nvPr/>
          </p:nvSpPr>
          <p:spPr>
            <a:xfrm>
              <a:off x="71438" y="1429067"/>
              <a:ext cx="10300890" cy="363696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b" anchorCtr="0"/>
            <a:lstStyle/>
            <a:p>
              <a:pPr>
                <a:lnSpc>
                  <a:spcPts val="850"/>
                </a:lnSpc>
              </a:pPr>
              <a:r>
                <a:rPr lang="de-CH" sz="2041" b="1" dirty="0">
                  <a:solidFill>
                    <a:srgbClr val="0066FF"/>
                  </a:solidFill>
                  <a:latin typeface="Segoe WP SemiLight" panose="020B0402040204020203" pitchFamily="34" charset="0"/>
                </a:rPr>
                <a:t> </a:t>
              </a:r>
              <a:endParaRPr lang="de-CH" sz="2041" b="1" dirty="0">
                <a:solidFill>
                  <a:schemeClr val="tx1"/>
                </a:solidFill>
                <a:latin typeface="Segoe WP SemiLight" panose="020B0402040204020203" pitchFamily="34" charset="0"/>
              </a:endParaRPr>
            </a:p>
          </p:txBody>
        </p:sp>
        <p:sp>
          <p:nvSpPr>
            <p:cNvPr id="339" name="Freeform 385"/>
            <p:cNvSpPr>
              <a:spLocks/>
            </p:cNvSpPr>
            <p:nvPr/>
          </p:nvSpPr>
          <p:spPr bwMode="auto">
            <a:xfrm>
              <a:off x="2435860" y="1767268"/>
              <a:ext cx="143107" cy="187274"/>
            </a:xfrm>
            <a:custGeom>
              <a:avLst/>
              <a:gdLst>
                <a:gd name="T0" fmla="*/ 41 w 81"/>
                <a:gd name="T1" fmla="*/ 0 h 106"/>
                <a:gd name="T2" fmla="*/ 81 w 81"/>
                <a:gd name="T3" fmla="*/ 52 h 106"/>
                <a:gd name="T4" fmla="*/ 41 w 81"/>
                <a:gd name="T5" fmla="*/ 106 h 106"/>
                <a:gd name="T6" fmla="*/ 41 w 81"/>
                <a:gd name="T7" fmla="*/ 106 h 106"/>
                <a:gd name="T8" fmla="*/ 0 w 81"/>
                <a:gd name="T9" fmla="*/ 52 h 106"/>
                <a:gd name="T10" fmla="*/ 41 w 81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06">
                  <a:moveTo>
                    <a:pt x="41" y="0"/>
                  </a:moveTo>
                  <a:lnTo>
                    <a:pt x="81" y="52"/>
                  </a:lnTo>
                  <a:lnTo>
                    <a:pt x="41" y="106"/>
                  </a:lnTo>
                  <a:lnTo>
                    <a:pt x="41" y="106"/>
                  </a:lnTo>
                  <a:lnTo>
                    <a:pt x="0" y="5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575757"/>
            </a:solidFill>
            <a:ln w="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77524" tIns="38763" rIns="77524" bIns="38763" numCol="1" anchor="t" anchorCtr="0" compatLnSpc="1">
              <a:prstTxWarp prst="textNoShape">
                <a:avLst/>
              </a:prstTxWarp>
            </a:bodyPr>
            <a:lstStyle/>
            <a:p>
              <a:endParaRPr lang="de-CH" sz="1361">
                <a:latin typeface="Segoe WP SemiLight" panose="020B0402040204020203" pitchFamily="34" charset="0"/>
              </a:endParaRPr>
            </a:p>
          </p:txBody>
        </p:sp>
        <p:grpSp>
          <p:nvGrpSpPr>
            <p:cNvPr id="340" name="Gruppieren 339"/>
            <p:cNvGrpSpPr/>
            <p:nvPr/>
          </p:nvGrpSpPr>
          <p:grpSpPr>
            <a:xfrm>
              <a:off x="2497256" y="3026589"/>
              <a:ext cx="5902242" cy="351431"/>
              <a:chOff x="2463709" y="3901309"/>
              <a:chExt cx="5863752" cy="351440"/>
            </a:xfrm>
          </p:grpSpPr>
          <p:sp>
            <p:nvSpPr>
              <p:cNvPr id="392" name="Rechteck 391"/>
              <p:cNvSpPr/>
              <p:nvPr/>
            </p:nvSpPr>
            <p:spPr>
              <a:xfrm>
                <a:off x="6487767" y="3910739"/>
                <a:ext cx="1839694" cy="342009"/>
              </a:xfrm>
              <a:prstGeom prst="rect">
                <a:avLst/>
              </a:prstGeom>
              <a:solidFill>
                <a:srgbClr val="B7D5F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>
                  <a:lnSpc>
                    <a:spcPts val="1191"/>
                  </a:lnSpc>
                </a:pPr>
                <a:r>
                  <a:rPr lang="de-CH" sz="1191" dirty="0">
                    <a:solidFill>
                      <a:schemeClr val="tx1"/>
                    </a:solidFill>
                    <a:latin typeface="Segoe WP SemiLight" panose="020B0402040204020203" pitchFamily="34" charset="0"/>
                  </a:rPr>
                  <a:t>Einführung</a:t>
                </a:r>
              </a:p>
            </p:txBody>
          </p:sp>
          <p:sp>
            <p:nvSpPr>
              <p:cNvPr id="393" name="Rechteck 392"/>
              <p:cNvSpPr/>
              <p:nvPr/>
            </p:nvSpPr>
            <p:spPr>
              <a:xfrm>
                <a:off x="4462803" y="3910740"/>
                <a:ext cx="1852762" cy="342009"/>
              </a:xfrm>
              <a:prstGeom prst="rect">
                <a:avLst/>
              </a:prstGeom>
              <a:solidFill>
                <a:srgbClr val="B7D5F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>
                  <a:lnSpc>
                    <a:spcPts val="1191"/>
                  </a:lnSpc>
                </a:pPr>
                <a:r>
                  <a:rPr lang="de-CH" sz="1191" dirty="0">
                    <a:solidFill>
                      <a:schemeClr val="tx1"/>
                    </a:solidFill>
                    <a:latin typeface="Segoe WP SemiLight" panose="020B0402040204020203" pitchFamily="34" charset="0"/>
                  </a:rPr>
                  <a:t>Realisierung</a:t>
                </a:r>
              </a:p>
            </p:txBody>
          </p:sp>
          <p:sp>
            <p:nvSpPr>
              <p:cNvPr id="394" name="Rechteck 393"/>
              <p:cNvSpPr/>
              <p:nvPr/>
            </p:nvSpPr>
            <p:spPr>
              <a:xfrm>
                <a:off x="2463709" y="3901309"/>
                <a:ext cx="1825671" cy="342010"/>
              </a:xfrm>
              <a:prstGeom prst="rect">
                <a:avLst/>
              </a:prstGeom>
              <a:solidFill>
                <a:srgbClr val="B7D5F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>
                  <a:lnSpc>
                    <a:spcPts val="1191"/>
                  </a:lnSpc>
                </a:pPr>
                <a:r>
                  <a:rPr lang="de-CH" sz="1191" dirty="0">
                    <a:solidFill>
                      <a:schemeClr val="tx1"/>
                    </a:solidFill>
                    <a:latin typeface="Segoe WP SemiLight" panose="020B0402040204020203" pitchFamily="34" charset="0"/>
                  </a:rPr>
                  <a:t>Konzept</a:t>
                </a:r>
              </a:p>
            </p:txBody>
          </p:sp>
        </p:grpSp>
        <p:sp>
          <p:nvSpPr>
            <p:cNvPr id="341" name="Freeform 385"/>
            <p:cNvSpPr>
              <a:spLocks/>
            </p:cNvSpPr>
            <p:nvPr/>
          </p:nvSpPr>
          <p:spPr bwMode="auto">
            <a:xfrm>
              <a:off x="3885029" y="3279417"/>
              <a:ext cx="143107" cy="187274"/>
            </a:xfrm>
            <a:custGeom>
              <a:avLst/>
              <a:gdLst>
                <a:gd name="T0" fmla="*/ 41 w 81"/>
                <a:gd name="T1" fmla="*/ 0 h 106"/>
                <a:gd name="T2" fmla="*/ 81 w 81"/>
                <a:gd name="T3" fmla="*/ 52 h 106"/>
                <a:gd name="T4" fmla="*/ 41 w 81"/>
                <a:gd name="T5" fmla="*/ 106 h 106"/>
                <a:gd name="T6" fmla="*/ 41 w 81"/>
                <a:gd name="T7" fmla="*/ 106 h 106"/>
                <a:gd name="T8" fmla="*/ 0 w 81"/>
                <a:gd name="T9" fmla="*/ 52 h 106"/>
                <a:gd name="T10" fmla="*/ 41 w 81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06">
                  <a:moveTo>
                    <a:pt x="41" y="0"/>
                  </a:moveTo>
                  <a:lnTo>
                    <a:pt x="81" y="52"/>
                  </a:lnTo>
                  <a:lnTo>
                    <a:pt x="41" y="106"/>
                  </a:lnTo>
                  <a:lnTo>
                    <a:pt x="41" y="106"/>
                  </a:lnTo>
                  <a:lnTo>
                    <a:pt x="0" y="5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575757"/>
            </a:solidFill>
            <a:ln w="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77524" tIns="38763" rIns="77524" bIns="38763" numCol="1" anchor="t" anchorCtr="0" compatLnSpc="1">
              <a:prstTxWarp prst="textNoShape">
                <a:avLst/>
              </a:prstTxWarp>
            </a:bodyPr>
            <a:lstStyle/>
            <a:p>
              <a:endParaRPr lang="de-CH" sz="1361">
                <a:latin typeface="Segoe WP SemiLight" panose="020B0402040204020203" pitchFamily="34" charset="0"/>
              </a:endParaRPr>
            </a:p>
          </p:txBody>
        </p:sp>
        <p:sp>
          <p:nvSpPr>
            <p:cNvPr id="342" name="Freeform 385"/>
            <p:cNvSpPr>
              <a:spLocks/>
            </p:cNvSpPr>
            <p:nvPr/>
          </p:nvSpPr>
          <p:spPr bwMode="auto">
            <a:xfrm>
              <a:off x="4416351" y="1764343"/>
              <a:ext cx="143107" cy="187274"/>
            </a:xfrm>
            <a:custGeom>
              <a:avLst/>
              <a:gdLst>
                <a:gd name="T0" fmla="*/ 41 w 81"/>
                <a:gd name="T1" fmla="*/ 0 h 106"/>
                <a:gd name="T2" fmla="*/ 81 w 81"/>
                <a:gd name="T3" fmla="*/ 52 h 106"/>
                <a:gd name="T4" fmla="*/ 41 w 81"/>
                <a:gd name="T5" fmla="*/ 106 h 106"/>
                <a:gd name="T6" fmla="*/ 41 w 81"/>
                <a:gd name="T7" fmla="*/ 106 h 106"/>
                <a:gd name="T8" fmla="*/ 0 w 81"/>
                <a:gd name="T9" fmla="*/ 52 h 106"/>
                <a:gd name="T10" fmla="*/ 41 w 81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06">
                  <a:moveTo>
                    <a:pt x="41" y="0"/>
                  </a:moveTo>
                  <a:lnTo>
                    <a:pt x="81" y="52"/>
                  </a:lnTo>
                  <a:lnTo>
                    <a:pt x="41" y="106"/>
                  </a:lnTo>
                  <a:lnTo>
                    <a:pt x="41" y="106"/>
                  </a:lnTo>
                  <a:lnTo>
                    <a:pt x="0" y="5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575757"/>
            </a:solidFill>
            <a:ln w="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77524" tIns="38763" rIns="77524" bIns="38763" numCol="1" anchor="t" anchorCtr="0" compatLnSpc="1">
              <a:prstTxWarp prst="textNoShape">
                <a:avLst/>
              </a:prstTxWarp>
            </a:bodyPr>
            <a:lstStyle/>
            <a:p>
              <a:endParaRPr lang="de-CH" sz="1361">
                <a:latin typeface="Segoe WP SemiLight" panose="020B0402040204020203" pitchFamily="34" charset="0"/>
              </a:endParaRPr>
            </a:p>
          </p:txBody>
        </p:sp>
        <p:sp>
          <p:nvSpPr>
            <p:cNvPr id="390" name="Textfeld 389"/>
            <p:cNvSpPr txBox="1"/>
            <p:nvPr/>
          </p:nvSpPr>
          <p:spPr>
            <a:xfrm>
              <a:off x="6143272" y="1958061"/>
              <a:ext cx="684542" cy="67597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de-DE"/>
              </a:defPPr>
              <a:lvl1pPr algn="ctr">
                <a:defRPr sz="1400">
                  <a:latin typeface="Segoe WP SemiLight" panose="020B0402040204020203" pitchFamily="34" charset="0"/>
                </a:defRPr>
              </a:lvl1pPr>
            </a:lstStyle>
            <a:p>
              <a:r>
                <a:rPr lang="de-CH" sz="1020" dirty="0"/>
                <a:t>10.2026</a:t>
              </a:r>
            </a:p>
            <a:p>
              <a:r>
                <a:rPr lang="de-CH" sz="1020" dirty="0"/>
                <a:t>Phasen-</a:t>
              </a:r>
            </a:p>
            <a:p>
              <a:r>
                <a:rPr lang="de-CH" sz="1020" dirty="0" err="1"/>
                <a:t>freigabe</a:t>
              </a:r>
              <a:endParaRPr lang="de-CH" sz="1020" dirty="0"/>
            </a:p>
          </p:txBody>
        </p:sp>
        <p:cxnSp>
          <p:nvCxnSpPr>
            <p:cNvPr id="391" name="Gerade Verbindung mit Pfeil 390"/>
            <p:cNvCxnSpPr>
              <a:cxnSpLocks/>
            </p:cNvCxnSpPr>
            <p:nvPr/>
          </p:nvCxnSpPr>
          <p:spPr>
            <a:xfrm>
              <a:off x="6474491" y="2722223"/>
              <a:ext cx="0" cy="304144"/>
            </a:xfrm>
            <a:prstGeom prst="straightConnector1">
              <a:avLst/>
            </a:prstGeom>
            <a:noFill/>
            <a:ln w="28575">
              <a:solidFill>
                <a:srgbClr val="2AA82A"/>
              </a:solidFill>
              <a:prstDash val="solid"/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8" name="Textfeld 387"/>
            <p:cNvSpPr txBox="1"/>
            <p:nvPr/>
          </p:nvSpPr>
          <p:spPr>
            <a:xfrm>
              <a:off x="4105043" y="1977813"/>
              <a:ext cx="684542" cy="67597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de-DE"/>
              </a:defPPr>
              <a:lvl1pPr algn="ctr">
                <a:defRPr sz="1400">
                  <a:latin typeface="Segoe WP SemiLight" panose="020B0402040204020203" pitchFamily="34" charset="0"/>
                </a:defRPr>
              </a:lvl1pPr>
            </a:lstStyle>
            <a:p>
              <a:r>
                <a:rPr lang="de-CH" sz="1020" dirty="0"/>
                <a:t>06.2026</a:t>
              </a:r>
            </a:p>
            <a:p>
              <a:r>
                <a:rPr lang="de-CH" sz="1020" dirty="0"/>
                <a:t>Phasen-</a:t>
              </a:r>
            </a:p>
            <a:p>
              <a:r>
                <a:rPr lang="de-CH" sz="1020" dirty="0" err="1"/>
                <a:t>freigabe</a:t>
              </a:r>
              <a:endParaRPr lang="de-CH" sz="1020" dirty="0"/>
            </a:p>
          </p:txBody>
        </p:sp>
        <p:cxnSp>
          <p:nvCxnSpPr>
            <p:cNvPr id="389" name="Gerade Verbindung mit Pfeil 388"/>
            <p:cNvCxnSpPr>
              <a:cxnSpLocks/>
            </p:cNvCxnSpPr>
            <p:nvPr/>
          </p:nvCxnSpPr>
          <p:spPr>
            <a:xfrm flipH="1">
              <a:off x="4412429" y="2670621"/>
              <a:ext cx="2205" cy="307182"/>
            </a:xfrm>
            <a:prstGeom prst="straightConnector1">
              <a:avLst/>
            </a:prstGeom>
            <a:noFill/>
            <a:ln w="28575">
              <a:solidFill>
                <a:srgbClr val="2AA82A"/>
              </a:solidFill>
              <a:prstDash val="solid"/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5" name="Textfeld 384"/>
            <p:cNvSpPr txBox="1"/>
            <p:nvPr/>
          </p:nvSpPr>
          <p:spPr>
            <a:xfrm>
              <a:off x="7157136" y="1994643"/>
              <a:ext cx="829260" cy="67597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de-DE"/>
              </a:defPPr>
              <a:lvl1pPr algn="ctr">
                <a:defRPr sz="1400">
                  <a:latin typeface="Segoe WP SemiLight" panose="020B0402040204020203" pitchFamily="34" charset="0"/>
                </a:defRPr>
              </a:lvl1pPr>
            </a:lstStyle>
            <a:p>
              <a:r>
                <a:rPr lang="de-CH" sz="1020" dirty="0"/>
                <a:t>11.2026</a:t>
              </a:r>
            </a:p>
            <a:p>
              <a:r>
                <a:rPr lang="de-CH" sz="1020" dirty="0"/>
                <a:t>Betriebs-</a:t>
              </a:r>
            </a:p>
            <a:p>
              <a:r>
                <a:rPr lang="de-CH" sz="1020" dirty="0" err="1"/>
                <a:t>aufnahme</a:t>
              </a:r>
              <a:endParaRPr lang="de-CH" sz="1020" dirty="0"/>
            </a:p>
          </p:txBody>
        </p:sp>
        <p:cxnSp>
          <p:nvCxnSpPr>
            <p:cNvPr id="386" name="Gerade Verbindung mit Pfeil 385"/>
            <p:cNvCxnSpPr>
              <a:cxnSpLocks/>
            </p:cNvCxnSpPr>
            <p:nvPr/>
          </p:nvCxnSpPr>
          <p:spPr>
            <a:xfrm>
              <a:off x="7442982" y="2737012"/>
              <a:ext cx="0" cy="155242"/>
            </a:xfrm>
            <a:prstGeom prst="straightConnector1">
              <a:avLst/>
            </a:prstGeom>
            <a:noFill/>
            <a:ln w="28575">
              <a:solidFill>
                <a:srgbClr val="2AA82A"/>
              </a:solidFill>
              <a:prstDash val="solid"/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7" name="Freeform 385"/>
            <p:cNvSpPr>
              <a:spLocks/>
            </p:cNvSpPr>
            <p:nvPr/>
          </p:nvSpPr>
          <p:spPr bwMode="auto">
            <a:xfrm>
              <a:off x="7381578" y="2897743"/>
              <a:ext cx="143107" cy="187275"/>
            </a:xfrm>
            <a:custGeom>
              <a:avLst/>
              <a:gdLst>
                <a:gd name="T0" fmla="*/ 41 w 81"/>
                <a:gd name="T1" fmla="*/ 0 h 106"/>
                <a:gd name="T2" fmla="*/ 81 w 81"/>
                <a:gd name="T3" fmla="*/ 52 h 106"/>
                <a:gd name="T4" fmla="*/ 41 w 81"/>
                <a:gd name="T5" fmla="*/ 106 h 106"/>
                <a:gd name="T6" fmla="*/ 41 w 81"/>
                <a:gd name="T7" fmla="*/ 106 h 106"/>
                <a:gd name="T8" fmla="*/ 0 w 81"/>
                <a:gd name="T9" fmla="*/ 52 h 106"/>
                <a:gd name="T10" fmla="*/ 41 w 81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06">
                  <a:moveTo>
                    <a:pt x="41" y="0"/>
                  </a:moveTo>
                  <a:lnTo>
                    <a:pt x="81" y="52"/>
                  </a:lnTo>
                  <a:lnTo>
                    <a:pt x="41" y="106"/>
                  </a:lnTo>
                  <a:lnTo>
                    <a:pt x="41" y="106"/>
                  </a:lnTo>
                  <a:lnTo>
                    <a:pt x="0" y="5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575757"/>
            </a:solidFill>
            <a:ln w="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77524" tIns="38763" rIns="77524" bIns="38763" numCol="1" anchor="t" anchorCtr="0" compatLnSpc="1">
              <a:prstTxWarp prst="textNoShape">
                <a:avLst/>
              </a:prstTxWarp>
            </a:bodyPr>
            <a:lstStyle/>
            <a:p>
              <a:endParaRPr lang="de-CH" sz="1361">
                <a:latin typeface="Segoe WP SemiLight" panose="020B0402040204020203" pitchFamily="34" charset="0"/>
              </a:endParaRPr>
            </a:p>
          </p:txBody>
        </p:sp>
        <p:sp>
          <p:nvSpPr>
            <p:cNvPr id="383" name="Textfeld 382"/>
            <p:cNvSpPr txBox="1"/>
            <p:nvPr/>
          </p:nvSpPr>
          <p:spPr>
            <a:xfrm>
              <a:off x="7998594" y="1996005"/>
              <a:ext cx="1277198" cy="67597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de-DE"/>
              </a:defPPr>
              <a:lvl1pPr algn="ctr">
                <a:defRPr sz="1400">
                  <a:latin typeface="Segoe WP SemiLight" panose="020B0402040204020203" pitchFamily="34" charset="0"/>
                </a:defRPr>
              </a:lvl1pPr>
            </a:lstStyle>
            <a:p>
              <a:r>
                <a:rPr lang="de-CH" sz="1020" dirty="0"/>
                <a:t>12.2026</a:t>
              </a:r>
            </a:p>
            <a:p>
              <a:r>
                <a:rPr lang="de-CH" sz="1020" dirty="0"/>
                <a:t>Phasenfreigabe</a:t>
              </a:r>
              <a:br>
                <a:rPr lang="de-CH" sz="1020" dirty="0"/>
              </a:br>
              <a:r>
                <a:rPr lang="de-CH" sz="1020" dirty="0"/>
                <a:t>Abschluss</a:t>
              </a:r>
            </a:p>
          </p:txBody>
        </p:sp>
        <p:cxnSp>
          <p:nvCxnSpPr>
            <p:cNvPr id="384" name="Gerade Verbindung mit Pfeil 383"/>
            <p:cNvCxnSpPr>
              <a:cxnSpLocks/>
            </p:cNvCxnSpPr>
            <p:nvPr/>
          </p:nvCxnSpPr>
          <p:spPr>
            <a:xfrm>
              <a:off x="8475453" y="2695609"/>
              <a:ext cx="4779" cy="300281"/>
            </a:xfrm>
            <a:prstGeom prst="straightConnector1">
              <a:avLst/>
            </a:prstGeom>
            <a:noFill/>
            <a:ln w="28575">
              <a:solidFill>
                <a:srgbClr val="2AA82A"/>
              </a:solidFill>
              <a:prstDash val="solid"/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8" name="Rechteck 377"/>
            <p:cNvSpPr/>
            <p:nvPr/>
          </p:nvSpPr>
          <p:spPr>
            <a:xfrm>
              <a:off x="8573486" y="3036018"/>
              <a:ext cx="1023241" cy="34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0614" rIns="0" bIns="0" rtlCol="0" anchor="ctr" anchorCtr="0"/>
            <a:lstStyle/>
            <a:p>
              <a:pPr algn="ctr">
                <a:lnSpc>
                  <a:spcPts val="1191"/>
                </a:lnSpc>
              </a:pPr>
              <a:r>
                <a:rPr lang="de-CH" sz="1191" dirty="0">
                  <a:solidFill>
                    <a:schemeClr val="tx1"/>
                  </a:solidFill>
                  <a:latin typeface="Segoe WP SemiLight" panose="020B0402040204020203" pitchFamily="34" charset="0"/>
                </a:rPr>
                <a:t>Abschluss</a:t>
              </a:r>
            </a:p>
          </p:txBody>
        </p:sp>
        <p:sp>
          <p:nvSpPr>
            <p:cNvPr id="379" name="Freeform 385"/>
            <p:cNvSpPr>
              <a:spLocks/>
            </p:cNvSpPr>
            <p:nvPr/>
          </p:nvSpPr>
          <p:spPr bwMode="auto">
            <a:xfrm>
              <a:off x="9596727" y="3108615"/>
              <a:ext cx="143107" cy="187274"/>
            </a:xfrm>
            <a:custGeom>
              <a:avLst/>
              <a:gdLst>
                <a:gd name="T0" fmla="*/ 41 w 81"/>
                <a:gd name="T1" fmla="*/ 0 h 106"/>
                <a:gd name="T2" fmla="*/ 81 w 81"/>
                <a:gd name="T3" fmla="*/ 52 h 106"/>
                <a:gd name="T4" fmla="*/ 41 w 81"/>
                <a:gd name="T5" fmla="*/ 106 h 106"/>
                <a:gd name="T6" fmla="*/ 41 w 81"/>
                <a:gd name="T7" fmla="*/ 106 h 106"/>
                <a:gd name="T8" fmla="*/ 0 w 81"/>
                <a:gd name="T9" fmla="*/ 52 h 106"/>
                <a:gd name="T10" fmla="*/ 41 w 81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06">
                  <a:moveTo>
                    <a:pt x="41" y="0"/>
                  </a:moveTo>
                  <a:lnTo>
                    <a:pt x="81" y="52"/>
                  </a:lnTo>
                  <a:lnTo>
                    <a:pt x="41" y="106"/>
                  </a:lnTo>
                  <a:lnTo>
                    <a:pt x="41" y="106"/>
                  </a:lnTo>
                  <a:lnTo>
                    <a:pt x="0" y="5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575757"/>
            </a:solidFill>
            <a:ln w="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77524" tIns="38763" rIns="77524" bIns="38763" numCol="1" anchor="t" anchorCtr="0" compatLnSpc="1">
              <a:prstTxWarp prst="textNoShape">
                <a:avLst/>
              </a:prstTxWarp>
            </a:bodyPr>
            <a:lstStyle/>
            <a:p>
              <a:endParaRPr lang="de-CH" sz="1361">
                <a:latin typeface="Segoe WP SemiLight" panose="020B0402040204020203" pitchFamily="34" charset="0"/>
              </a:endParaRPr>
            </a:p>
          </p:txBody>
        </p:sp>
        <p:sp>
          <p:nvSpPr>
            <p:cNvPr id="381" name="Textfeld 380"/>
            <p:cNvSpPr txBox="1"/>
            <p:nvPr/>
          </p:nvSpPr>
          <p:spPr>
            <a:xfrm>
              <a:off x="9342156" y="2002304"/>
              <a:ext cx="792506" cy="67597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de-DE"/>
              </a:defPPr>
              <a:lvl1pPr algn="ctr">
                <a:defRPr sz="1400">
                  <a:latin typeface="Segoe WP SemiLight" panose="020B0402040204020203" pitchFamily="34" charset="0"/>
                </a:defRPr>
              </a:lvl1pPr>
            </a:lstStyle>
            <a:p>
              <a:r>
                <a:rPr lang="de-CH" sz="1020" dirty="0"/>
                <a:t>01.2027</a:t>
              </a:r>
            </a:p>
            <a:p>
              <a:r>
                <a:rPr lang="de-CH" sz="1020" dirty="0"/>
                <a:t>Projekt-</a:t>
              </a:r>
            </a:p>
            <a:p>
              <a:r>
                <a:rPr lang="de-CH" sz="1020" dirty="0" err="1"/>
                <a:t>abschluss</a:t>
              </a:r>
              <a:endParaRPr lang="de-CH" sz="1020" dirty="0"/>
            </a:p>
          </p:txBody>
        </p:sp>
        <p:cxnSp>
          <p:nvCxnSpPr>
            <p:cNvPr id="382" name="Gerade Verbindung mit Pfeil 381"/>
            <p:cNvCxnSpPr>
              <a:cxnSpLocks/>
            </p:cNvCxnSpPr>
            <p:nvPr/>
          </p:nvCxnSpPr>
          <p:spPr>
            <a:xfrm flipH="1">
              <a:off x="9668280" y="2717098"/>
              <a:ext cx="856" cy="294318"/>
            </a:xfrm>
            <a:prstGeom prst="straightConnector1">
              <a:avLst/>
            </a:prstGeom>
            <a:noFill/>
            <a:ln w="28575">
              <a:solidFill>
                <a:srgbClr val="2AA82A"/>
              </a:solidFill>
              <a:prstDash val="solid"/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5" name="Textfeld 374"/>
            <p:cNvSpPr txBox="1"/>
            <p:nvPr/>
          </p:nvSpPr>
          <p:spPr>
            <a:xfrm>
              <a:off x="8173788" y="3968575"/>
              <a:ext cx="799398" cy="22532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de-DE"/>
              </a:defPPr>
              <a:lvl1pPr algn="ctr">
                <a:defRPr sz="1400">
                  <a:latin typeface="Segoe WP SemiLight" panose="020B0402040204020203" pitchFamily="34" charset="0"/>
                </a:defRPr>
              </a:lvl1pPr>
            </a:lstStyle>
            <a:p>
              <a:r>
                <a:rPr lang="de-CH" sz="1020" dirty="0"/>
                <a:t>Abnahme</a:t>
              </a:r>
            </a:p>
          </p:txBody>
        </p:sp>
        <p:cxnSp>
          <p:nvCxnSpPr>
            <p:cNvPr id="376" name="Gerade Verbindung mit Pfeil 375"/>
            <p:cNvCxnSpPr>
              <a:cxnSpLocks/>
            </p:cNvCxnSpPr>
            <p:nvPr/>
          </p:nvCxnSpPr>
          <p:spPr>
            <a:xfrm flipH="1" flipV="1">
              <a:off x="8520244" y="3523712"/>
              <a:ext cx="909" cy="387060"/>
            </a:xfrm>
            <a:prstGeom prst="straightConnector1">
              <a:avLst/>
            </a:prstGeom>
            <a:noFill/>
            <a:ln w="28575">
              <a:solidFill>
                <a:srgbClr val="2AA82A"/>
              </a:solidFill>
              <a:prstDash val="solid"/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7" name="Freeform 385"/>
            <p:cNvSpPr>
              <a:spLocks/>
            </p:cNvSpPr>
            <p:nvPr/>
          </p:nvSpPr>
          <p:spPr bwMode="auto">
            <a:xfrm>
              <a:off x="8410942" y="3135816"/>
              <a:ext cx="143107" cy="187275"/>
            </a:xfrm>
            <a:custGeom>
              <a:avLst/>
              <a:gdLst>
                <a:gd name="T0" fmla="*/ 41 w 81"/>
                <a:gd name="T1" fmla="*/ 0 h 106"/>
                <a:gd name="T2" fmla="*/ 81 w 81"/>
                <a:gd name="T3" fmla="*/ 52 h 106"/>
                <a:gd name="T4" fmla="*/ 41 w 81"/>
                <a:gd name="T5" fmla="*/ 106 h 106"/>
                <a:gd name="T6" fmla="*/ 41 w 81"/>
                <a:gd name="T7" fmla="*/ 106 h 106"/>
                <a:gd name="T8" fmla="*/ 0 w 81"/>
                <a:gd name="T9" fmla="*/ 52 h 106"/>
                <a:gd name="T10" fmla="*/ 41 w 81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06">
                  <a:moveTo>
                    <a:pt x="41" y="0"/>
                  </a:moveTo>
                  <a:lnTo>
                    <a:pt x="81" y="52"/>
                  </a:lnTo>
                  <a:lnTo>
                    <a:pt x="41" y="106"/>
                  </a:lnTo>
                  <a:lnTo>
                    <a:pt x="41" y="106"/>
                  </a:lnTo>
                  <a:lnTo>
                    <a:pt x="0" y="5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575757"/>
            </a:solidFill>
            <a:ln w="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77524" tIns="38763" rIns="77524" bIns="38763" numCol="1" anchor="t" anchorCtr="0" compatLnSpc="1">
              <a:prstTxWarp prst="textNoShape">
                <a:avLst/>
              </a:prstTxWarp>
            </a:bodyPr>
            <a:lstStyle/>
            <a:p>
              <a:endParaRPr lang="de-CH" sz="1361">
                <a:latin typeface="Segoe WP SemiLight" panose="020B0402040204020203" pitchFamily="34" charset="0"/>
              </a:endParaRPr>
            </a:p>
          </p:txBody>
        </p:sp>
        <p:sp>
          <p:nvSpPr>
            <p:cNvPr id="372" name="Textfeld 371"/>
            <p:cNvSpPr txBox="1"/>
            <p:nvPr/>
          </p:nvSpPr>
          <p:spPr>
            <a:xfrm>
              <a:off x="5862792" y="3754209"/>
              <a:ext cx="574279" cy="4506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de-DE"/>
              </a:defPPr>
              <a:lvl1pPr algn="ctr">
                <a:defRPr sz="1400">
                  <a:latin typeface="Segoe WP SemiLight" panose="020B0402040204020203" pitchFamily="34" charset="0"/>
                </a:defRPr>
              </a:lvl1pPr>
            </a:lstStyle>
            <a:p>
              <a:r>
                <a:rPr lang="de-CH" sz="1020" dirty="0"/>
                <a:t>Vorab-</a:t>
              </a:r>
            </a:p>
            <a:p>
              <a:r>
                <a:rPr lang="de-CH" sz="1020" dirty="0" err="1"/>
                <a:t>nahme</a:t>
              </a:r>
              <a:endParaRPr lang="de-CH" sz="1020" dirty="0"/>
            </a:p>
          </p:txBody>
        </p:sp>
        <p:cxnSp>
          <p:nvCxnSpPr>
            <p:cNvPr id="373" name="Gerade Verbindung mit Pfeil 372"/>
            <p:cNvCxnSpPr>
              <a:cxnSpLocks/>
            </p:cNvCxnSpPr>
            <p:nvPr/>
          </p:nvCxnSpPr>
          <p:spPr>
            <a:xfrm flipH="1" flipV="1">
              <a:off x="6143149" y="3512669"/>
              <a:ext cx="907" cy="279338"/>
            </a:xfrm>
            <a:prstGeom prst="straightConnector1">
              <a:avLst/>
            </a:prstGeom>
            <a:noFill/>
            <a:ln w="28575">
              <a:solidFill>
                <a:srgbClr val="2AA82A"/>
              </a:solidFill>
              <a:prstDash val="solid"/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4" name="Freeform 385"/>
            <p:cNvSpPr>
              <a:spLocks/>
            </p:cNvSpPr>
            <p:nvPr/>
          </p:nvSpPr>
          <p:spPr bwMode="auto">
            <a:xfrm>
              <a:off x="6389508" y="3139620"/>
              <a:ext cx="143107" cy="187275"/>
            </a:xfrm>
            <a:custGeom>
              <a:avLst/>
              <a:gdLst>
                <a:gd name="T0" fmla="*/ 41 w 81"/>
                <a:gd name="T1" fmla="*/ 0 h 106"/>
                <a:gd name="T2" fmla="*/ 81 w 81"/>
                <a:gd name="T3" fmla="*/ 52 h 106"/>
                <a:gd name="T4" fmla="*/ 41 w 81"/>
                <a:gd name="T5" fmla="*/ 106 h 106"/>
                <a:gd name="T6" fmla="*/ 41 w 81"/>
                <a:gd name="T7" fmla="*/ 106 h 106"/>
                <a:gd name="T8" fmla="*/ 0 w 81"/>
                <a:gd name="T9" fmla="*/ 52 h 106"/>
                <a:gd name="T10" fmla="*/ 41 w 81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06">
                  <a:moveTo>
                    <a:pt x="41" y="0"/>
                  </a:moveTo>
                  <a:lnTo>
                    <a:pt x="81" y="52"/>
                  </a:lnTo>
                  <a:lnTo>
                    <a:pt x="41" y="106"/>
                  </a:lnTo>
                  <a:lnTo>
                    <a:pt x="41" y="106"/>
                  </a:lnTo>
                  <a:lnTo>
                    <a:pt x="0" y="5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575757"/>
            </a:solidFill>
            <a:ln w="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77524" tIns="38763" rIns="77524" bIns="38763" numCol="1" anchor="t" anchorCtr="0" compatLnSpc="1">
              <a:prstTxWarp prst="textNoShape">
                <a:avLst/>
              </a:prstTxWarp>
            </a:bodyPr>
            <a:lstStyle/>
            <a:p>
              <a:endParaRPr lang="de-CH" sz="1361">
                <a:latin typeface="Segoe WP SemiLight" panose="020B0402040204020203" pitchFamily="34" charset="0"/>
              </a:endParaRPr>
            </a:p>
          </p:txBody>
        </p:sp>
        <p:sp>
          <p:nvSpPr>
            <p:cNvPr id="368" name="Textfeld 367"/>
            <p:cNvSpPr txBox="1"/>
            <p:nvPr/>
          </p:nvSpPr>
          <p:spPr>
            <a:xfrm>
              <a:off x="275607" y="2025336"/>
              <a:ext cx="1461884" cy="6759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de-DE"/>
              </a:defPPr>
              <a:lvl1pPr algn="ctr">
                <a:defRPr sz="1400">
                  <a:latin typeface="Segoe WP SemiLight" panose="020B0402040204020203" pitchFamily="34" charset="0"/>
                </a:defRPr>
              </a:lvl1pPr>
            </a:lstStyle>
            <a:p>
              <a:r>
                <a:rPr lang="de-CH" sz="1020" dirty="0"/>
                <a:t>01.2025</a:t>
              </a:r>
            </a:p>
            <a:p>
              <a:r>
                <a:rPr lang="de-CH" sz="1020" dirty="0" err="1"/>
                <a:t>Projektinit</a:t>
              </a:r>
              <a:r>
                <a:rPr lang="de-CH" sz="1020" dirty="0"/>
                <a:t>.</a:t>
              </a:r>
            </a:p>
            <a:p>
              <a:r>
                <a:rPr lang="de-CH" sz="1020" dirty="0"/>
                <a:t>Freigabe</a:t>
              </a:r>
            </a:p>
          </p:txBody>
        </p:sp>
        <p:cxnSp>
          <p:nvCxnSpPr>
            <p:cNvPr id="369" name="Gerade Verbindung mit Pfeil 368"/>
            <p:cNvCxnSpPr>
              <a:cxnSpLocks/>
            </p:cNvCxnSpPr>
            <p:nvPr/>
          </p:nvCxnSpPr>
          <p:spPr>
            <a:xfrm flipH="1">
              <a:off x="830097" y="2745384"/>
              <a:ext cx="12267" cy="270410"/>
            </a:xfrm>
            <a:prstGeom prst="straightConnector1">
              <a:avLst/>
            </a:prstGeom>
            <a:noFill/>
            <a:ln w="28575">
              <a:solidFill>
                <a:srgbClr val="2AA82A"/>
              </a:solidFill>
              <a:prstDash val="solid"/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0" name="Freeform 385"/>
            <p:cNvSpPr>
              <a:spLocks/>
            </p:cNvSpPr>
            <p:nvPr/>
          </p:nvSpPr>
          <p:spPr bwMode="auto">
            <a:xfrm>
              <a:off x="758544" y="3086320"/>
              <a:ext cx="143107" cy="187274"/>
            </a:xfrm>
            <a:custGeom>
              <a:avLst/>
              <a:gdLst>
                <a:gd name="T0" fmla="*/ 41 w 81"/>
                <a:gd name="T1" fmla="*/ 0 h 106"/>
                <a:gd name="T2" fmla="*/ 81 w 81"/>
                <a:gd name="T3" fmla="*/ 52 h 106"/>
                <a:gd name="T4" fmla="*/ 41 w 81"/>
                <a:gd name="T5" fmla="*/ 106 h 106"/>
                <a:gd name="T6" fmla="*/ 41 w 81"/>
                <a:gd name="T7" fmla="*/ 106 h 106"/>
                <a:gd name="T8" fmla="*/ 0 w 81"/>
                <a:gd name="T9" fmla="*/ 52 h 106"/>
                <a:gd name="T10" fmla="*/ 41 w 81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06">
                  <a:moveTo>
                    <a:pt x="41" y="0"/>
                  </a:moveTo>
                  <a:lnTo>
                    <a:pt x="81" y="52"/>
                  </a:lnTo>
                  <a:lnTo>
                    <a:pt x="41" y="106"/>
                  </a:lnTo>
                  <a:lnTo>
                    <a:pt x="41" y="106"/>
                  </a:lnTo>
                  <a:lnTo>
                    <a:pt x="0" y="5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575757"/>
            </a:solidFill>
            <a:ln w="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77524" tIns="38763" rIns="77524" bIns="38763" numCol="1" anchor="t" anchorCtr="0" compatLnSpc="1">
              <a:prstTxWarp prst="textNoShape">
                <a:avLst/>
              </a:prstTxWarp>
            </a:bodyPr>
            <a:lstStyle/>
            <a:p>
              <a:endParaRPr lang="de-CH" sz="1361">
                <a:latin typeface="Segoe WP SemiLight" panose="020B0402040204020203" pitchFamily="34" charset="0"/>
              </a:endParaRPr>
            </a:p>
          </p:txBody>
        </p:sp>
        <p:sp>
          <p:nvSpPr>
            <p:cNvPr id="371" name="Rechteck 370"/>
            <p:cNvSpPr/>
            <p:nvPr/>
          </p:nvSpPr>
          <p:spPr>
            <a:xfrm>
              <a:off x="917993" y="3015383"/>
              <a:ext cx="1382305" cy="34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>
                <a:lnSpc>
                  <a:spcPts val="1191"/>
                </a:lnSpc>
              </a:pPr>
              <a:r>
                <a:rPr lang="de-CH" sz="1191" dirty="0">
                  <a:solidFill>
                    <a:schemeClr val="tx1"/>
                  </a:solidFill>
                  <a:latin typeface="Segoe WP SemiLight" panose="020B0402040204020203" pitchFamily="34" charset="0"/>
                </a:rPr>
                <a:t>Initialisierung</a:t>
              </a:r>
            </a:p>
          </p:txBody>
        </p:sp>
        <p:sp>
          <p:nvSpPr>
            <p:cNvPr id="365" name="Textfeld 364"/>
            <p:cNvSpPr txBox="1"/>
            <p:nvPr/>
          </p:nvSpPr>
          <p:spPr>
            <a:xfrm>
              <a:off x="3663287" y="3834323"/>
              <a:ext cx="682243" cy="4506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de-DE"/>
              </a:defPPr>
              <a:lvl1pPr algn="ctr">
                <a:defRPr sz="1400">
                  <a:latin typeface="Segoe WP SemiLight" panose="020B0402040204020203" pitchFamily="34" charset="0"/>
                </a:defRPr>
              </a:lvl1pPr>
            </a:lstStyle>
            <a:p>
              <a:r>
                <a:rPr lang="de-CH" sz="1020" dirty="0"/>
                <a:t>ISDS-</a:t>
              </a:r>
            </a:p>
            <a:p>
              <a:r>
                <a:rPr lang="de-CH" sz="1020" dirty="0"/>
                <a:t>Konzept</a:t>
              </a:r>
            </a:p>
          </p:txBody>
        </p:sp>
        <p:cxnSp>
          <p:nvCxnSpPr>
            <p:cNvPr id="366" name="Gerade Verbindung mit Pfeil 365"/>
            <p:cNvCxnSpPr>
              <a:cxnSpLocks/>
            </p:cNvCxnSpPr>
            <p:nvPr/>
          </p:nvCxnSpPr>
          <p:spPr>
            <a:xfrm flipH="1" flipV="1">
              <a:off x="3965752" y="3521928"/>
              <a:ext cx="906" cy="279334"/>
            </a:xfrm>
            <a:prstGeom prst="straightConnector1">
              <a:avLst/>
            </a:prstGeom>
            <a:noFill/>
            <a:ln w="28575">
              <a:solidFill>
                <a:srgbClr val="2AA82A"/>
              </a:solidFill>
              <a:prstDash val="solid"/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7" name="Freeform 385"/>
            <p:cNvSpPr>
              <a:spLocks/>
            </p:cNvSpPr>
            <p:nvPr/>
          </p:nvSpPr>
          <p:spPr bwMode="auto">
            <a:xfrm>
              <a:off x="4345531" y="3113382"/>
              <a:ext cx="143107" cy="187275"/>
            </a:xfrm>
            <a:custGeom>
              <a:avLst/>
              <a:gdLst>
                <a:gd name="T0" fmla="*/ 41 w 81"/>
                <a:gd name="T1" fmla="*/ 0 h 106"/>
                <a:gd name="T2" fmla="*/ 81 w 81"/>
                <a:gd name="T3" fmla="*/ 52 h 106"/>
                <a:gd name="T4" fmla="*/ 41 w 81"/>
                <a:gd name="T5" fmla="*/ 106 h 106"/>
                <a:gd name="T6" fmla="*/ 41 w 81"/>
                <a:gd name="T7" fmla="*/ 106 h 106"/>
                <a:gd name="T8" fmla="*/ 0 w 81"/>
                <a:gd name="T9" fmla="*/ 52 h 106"/>
                <a:gd name="T10" fmla="*/ 41 w 81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06">
                  <a:moveTo>
                    <a:pt x="41" y="0"/>
                  </a:moveTo>
                  <a:lnTo>
                    <a:pt x="81" y="52"/>
                  </a:lnTo>
                  <a:lnTo>
                    <a:pt x="41" y="106"/>
                  </a:lnTo>
                  <a:lnTo>
                    <a:pt x="41" y="106"/>
                  </a:lnTo>
                  <a:lnTo>
                    <a:pt x="0" y="5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575757"/>
            </a:solidFill>
            <a:ln w="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77524" tIns="38763" rIns="77524" bIns="38763" numCol="1" anchor="t" anchorCtr="0" compatLnSpc="1">
              <a:prstTxWarp prst="textNoShape">
                <a:avLst/>
              </a:prstTxWarp>
            </a:bodyPr>
            <a:lstStyle/>
            <a:p>
              <a:endParaRPr lang="de-CH" sz="1361">
                <a:latin typeface="Segoe WP SemiLight" panose="020B0402040204020203" pitchFamily="34" charset="0"/>
              </a:endParaRPr>
            </a:p>
          </p:txBody>
        </p:sp>
        <p:sp>
          <p:nvSpPr>
            <p:cNvPr id="362" name="Textfeld 361"/>
            <p:cNvSpPr txBox="1"/>
            <p:nvPr/>
          </p:nvSpPr>
          <p:spPr>
            <a:xfrm>
              <a:off x="2697023" y="3800566"/>
              <a:ext cx="891282" cy="4506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de-DE"/>
              </a:defPPr>
              <a:lvl1pPr algn="ctr">
                <a:defRPr sz="1400">
                  <a:latin typeface="Segoe WP SemiLight" panose="020B0402040204020203" pitchFamily="34" charset="0"/>
                </a:defRPr>
              </a:lvl1pPr>
            </a:lstStyle>
            <a:p>
              <a:r>
                <a:rPr lang="de-CH" sz="1020" dirty="0"/>
                <a:t>Lösungs-</a:t>
              </a:r>
            </a:p>
            <a:p>
              <a:r>
                <a:rPr lang="de-CH" sz="1020" dirty="0" err="1"/>
                <a:t>architektur</a:t>
              </a:r>
              <a:endParaRPr lang="de-CH" sz="1020" dirty="0"/>
            </a:p>
          </p:txBody>
        </p:sp>
        <p:sp>
          <p:nvSpPr>
            <p:cNvPr id="359" name="Textfeld 358"/>
            <p:cNvSpPr txBox="1"/>
            <p:nvPr/>
          </p:nvSpPr>
          <p:spPr>
            <a:xfrm>
              <a:off x="1209901" y="3848381"/>
              <a:ext cx="1293276" cy="67597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de-DE"/>
              </a:defPPr>
              <a:lvl1pPr algn="ctr">
                <a:defRPr sz="1400">
                  <a:latin typeface="Segoe WP SemiLight" panose="020B0402040204020203" pitchFamily="34" charset="0"/>
                </a:defRPr>
              </a:lvl1pPr>
            </a:lstStyle>
            <a:p>
              <a:r>
                <a:rPr lang="de-CH" sz="1020" dirty="0"/>
                <a:t>Weiteres</a:t>
              </a:r>
            </a:p>
            <a:p>
              <a:r>
                <a:rPr lang="de-CH" sz="1020" dirty="0"/>
                <a:t>Vorgehen</a:t>
              </a:r>
            </a:p>
            <a:p>
              <a:r>
                <a:rPr lang="de-CH" sz="1020" dirty="0"/>
                <a:t>(Variantenwahl)</a:t>
              </a:r>
            </a:p>
          </p:txBody>
        </p:sp>
        <p:cxnSp>
          <p:nvCxnSpPr>
            <p:cNvPr id="360" name="Gerade Verbindung mit Pfeil 359"/>
            <p:cNvCxnSpPr>
              <a:cxnSpLocks/>
            </p:cNvCxnSpPr>
            <p:nvPr/>
          </p:nvCxnSpPr>
          <p:spPr>
            <a:xfrm flipH="1" flipV="1">
              <a:off x="1848753" y="3521928"/>
              <a:ext cx="910" cy="279337"/>
            </a:xfrm>
            <a:prstGeom prst="straightConnector1">
              <a:avLst/>
            </a:prstGeom>
            <a:noFill/>
            <a:ln w="28575">
              <a:solidFill>
                <a:srgbClr val="2AA82A"/>
              </a:solidFill>
              <a:prstDash val="solid"/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1" name="Freeform 385"/>
            <p:cNvSpPr>
              <a:spLocks/>
            </p:cNvSpPr>
            <p:nvPr/>
          </p:nvSpPr>
          <p:spPr bwMode="auto">
            <a:xfrm>
              <a:off x="2316640" y="3098407"/>
              <a:ext cx="143107" cy="187275"/>
            </a:xfrm>
            <a:custGeom>
              <a:avLst/>
              <a:gdLst>
                <a:gd name="T0" fmla="*/ 41 w 81"/>
                <a:gd name="T1" fmla="*/ 0 h 106"/>
                <a:gd name="T2" fmla="*/ 81 w 81"/>
                <a:gd name="T3" fmla="*/ 52 h 106"/>
                <a:gd name="T4" fmla="*/ 41 w 81"/>
                <a:gd name="T5" fmla="*/ 106 h 106"/>
                <a:gd name="T6" fmla="*/ 41 w 81"/>
                <a:gd name="T7" fmla="*/ 106 h 106"/>
                <a:gd name="T8" fmla="*/ 0 w 81"/>
                <a:gd name="T9" fmla="*/ 52 h 106"/>
                <a:gd name="T10" fmla="*/ 41 w 81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06">
                  <a:moveTo>
                    <a:pt x="41" y="0"/>
                  </a:moveTo>
                  <a:lnTo>
                    <a:pt x="81" y="52"/>
                  </a:lnTo>
                  <a:lnTo>
                    <a:pt x="41" y="106"/>
                  </a:lnTo>
                  <a:lnTo>
                    <a:pt x="41" y="106"/>
                  </a:lnTo>
                  <a:lnTo>
                    <a:pt x="0" y="5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575757"/>
            </a:solidFill>
            <a:ln w="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77524" tIns="38763" rIns="77524" bIns="38763" numCol="1" anchor="t" anchorCtr="0" compatLnSpc="1">
              <a:prstTxWarp prst="textNoShape">
                <a:avLst/>
              </a:prstTxWarp>
            </a:bodyPr>
            <a:lstStyle/>
            <a:p>
              <a:endParaRPr lang="de-CH" sz="1361">
                <a:latin typeface="Segoe WP SemiLight" panose="020B0402040204020203" pitchFamily="34" charset="0"/>
              </a:endParaRPr>
            </a:p>
          </p:txBody>
        </p:sp>
        <p:sp>
          <p:nvSpPr>
            <p:cNvPr id="356" name="Textfeld 355"/>
            <p:cNvSpPr txBox="1"/>
            <p:nvPr/>
          </p:nvSpPr>
          <p:spPr>
            <a:xfrm>
              <a:off x="6632099" y="3754209"/>
              <a:ext cx="810883" cy="4506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de-DE"/>
              </a:defPPr>
              <a:lvl1pPr algn="ctr">
                <a:defRPr sz="1400">
                  <a:latin typeface="Segoe WP SemiLight" panose="020B0402040204020203" pitchFamily="34" charset="0"/>
                </a:defRPr>
              </a:lvl1pPr>
            </a:lstStyle>
            <a:p>
              <a:r>
                <a:rPr lang="de-CH" sz="1020" dirty="0"/>
                <a:t>Abnahme</a:t>
              </a:r>
            </a:p>
            <a:p>
              <a:r>
                <a:rPr lang="de-CH" sz="1020" dirty="0"/>
                <a:t>Migration</a:t>
              </a:r>
            </a:p>
          </p:txBody>
        </p:sp>
        <p:sp>
          <p:nvSpPr>
            <p:cNvPr id="357" name="Freeform 385"/>
            <p:cNvSpPr>
              <a:spLocks/>
            </p:cNvSpPr>
            <p:nvPr/>
          </p:nvSpPr>
          <p:spPr bwMode="auto">
            <a:xfrm>
              <a:off x="6071594" y="3273069"/>
              <a:ext cx="143107" cy="187275"/>
            </a:xfrm>
            <a:custGeom>
              <a:avLst/>
              <a:gdLst>
                <a:gd name="T0" fmla="*/ 41 w 81"/>
                <a:gd name="T1" fmla="*/ 0 h 106"/>
                <a:gd name="T2" fmla="*/ 81 w 81"/>
                <a:gd name="T3" fmla="*/ 52 h 106"/>
                <a:gd name="T4" fmla="*/ 41 w 81"/>
                <a:gd name="T5" fmla="*/ 106 h 106"/>
                <a:gd name="T6" fmla="*/ 41 w 81"/>
                <a:gd name="T7" fmla="*/ 106 h 106"/>
                <a:gd name="T8" fmla="*/ 0 w 81"/>
                <a:gd name="T9" fmla="*/ 52 h 106"/>
                <a:gd name="T10" fmla="*/ 41 w 81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06">
                  <a:moveTo>
                    <a:pt x="41" y="0"/>
                  </a:moveTo>
                  <a:lnTo>
                    <a:pt x="81" y="52"/>
                  </a:lnTo>
                  <a:lnTo>
                    <a:pt x="41" y="106"/>
                  </a:lnTo>
                  <a:lnTo>
                    <a:pt x="41" y="106"/>
                  </a:lnTo>
                  <a:lnTo>
                    <a:pt x="0" y="5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575757"/>
            </a:solidFill>
            <a:ln w="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77524" tIns="38763" rIns="77524" bIns="38763" numCol="1" anchor="t" anchorCtr="0" compatLnSpc="1">
              <a:prstTxWarp prst="textNoShape">
                <a:avLst/>
              </a:prstTxWarp>
            </a:bodyPr>
            <a:lstStyle/>
            <a:p>
              <a:endParaRPr lang="de-CH" sz="1361">
                <a:latin typeface="Segoe WP SemiLight" panose="020B0402040204020203" pitchFamily="34" charset="0"/>
              </a:endParaRPr>
            </a:p>
          </p:txBody>
        </p:sp>
        <p:cxnSp>
          <p:nvCxnSpPr>
            <p:cNvPr id="358" name="Gerade Verbindung mit Pfeil 357"/>
            <p:cNvCxnSpPr>
              <a:cxnSpLocks/>
            </p:cNvCxnSpPr>
            <p:nvPr/>
          </p:nvCxnSpPr>
          <p:spPr>
            <a:xfrm flipV="1">
              <a:off x="6970951" y="3523306"/>
              <a:ext cx="3875" cy="265682"/>
            </a:xfrm>
            <a:prstGeom prst="straightConnector1">
              <a:avLst/>
            </a:prstGeom>
            <a:noFill/>
            <a:ln w="28575">
              <a:solidFill>
                <a:srgbClr val="2AA82A"/>
              </a:solidFill>
              <a:prstDash val="solid"/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Rechteck 2"/>
            <p:cNvSpPr/>
            <p:nvPr/>
          </p:nvSpPr>
          <p:spPr>
            <a:xfrm>
              <a:off x="8363997" y="1671205"/>
              <a:ext cx="301654" cy="251555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531">
                <a:latin typeface="Segoe WP SemiLight" panose="020B0402040204020203" pitchFamily="34" charset="0"/>
              </a:endParaRPr>
            </a:p>
          </p:txBody>
        </p:sp>
        <p:sp>
          <p:nvSpPr>
            <p:cNvPr id="343" name="Freeform 385"/>
            <p:cNvSpPr>
              <a:spLocks/>
            </p:cNvSpPr>
            <p:nvPr/>
          </p:nvSpPr>
          <p:spPr bwMode="auto">
            <a:xfrm>
              <a:off x="1784865" y="3282344"/>
              <a:ext cx="143107" cy="187274"/>
            </a:xfrm>
            <a:custGeom>
              <a:avLst/>
              <a:gdLst>
                <a:gd name="T0" fmla="*/ 41 w 81"/>
                <a:gd name="T1" fmla="*/ 0 h 106"/>
                <a:gd name="T2" fmla="*/ 81 w 81"/>
                <a:gd name="T3" fmla="*/ 52 h 106"/>
                <a:gd name="T4" fmla="*/ 41 w 81"/>
                <a:gd name="T5" fmla="*/ 106 h 106"/>
                <a:gd name="T6" fmla="*/ 41 w 81"/>
                <a:gd name="T7" fmla="*/ 106 h 106"/>
                <a:gd name="T8" fmla="*/ 0 w 81"/>
                <a:gd name="T9" fmla="*/ 52 h 106"/>
                <a:gd name="T10" fmla="*/ 41 w 81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06">
                  <a:moveTo>
                    <a:pt x="41" y="0"/>
                  </a:moveTo>
                  <a:lnTo>
                    <a:pt x="81" y="52"/>
                  </a:lnTo>
                  <a:lnTo>
                    <a:pt x="41" y="106"/>
                  </a:lnTo>
                  <a:lnTo>
                    <a:pt x="41" y="106"/>
                  </a:lnTo>
                  <a:lnTo>
                    <a:pt x="0" y="5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575757"/>
            </a:solidFill>
            <a:ln w="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77524" tIns="38763" rIns="77524" bIns="38763" numCol="1" anchor="t" anchorCtr="0" compatLnSpc="1">
              <a:prstTxWarp prst="textNoShape">
                <a:avLst/>
              </a:prstTxWarp>
            </a:bodyPr>
            <a:lstStyle/>
            <a:p>
              <a:endParaRPr lang="de-CH" sz="1361">
                <a:latin typeface="Segoe WP SemiLight" panose="020B0402040204020203" pitchFamily="34" charset="0"/>
              </a:endParaRPr>
            </a:p>
          </p:txBody>
        </p:sp>
        <p:sp>
          <p:nvSpPr>
            <p:cNvPr id="131" name="Textfeld 130"/>
            <p:cNvSpPr txBox="1"/>
            <p:nvPr/>
          </p:nvSpPr>
          <p:spPr>
            <a:xfrm>
              <a:off x="3427280" y="4343373"/>
              <a:ext cx="4117641" cy="5082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2400" b="1" u="sng">
                  <a:uFill>
                    <a:solidFill>
                      <a:srgbClr val="DF1D80"/>
                    </a:solidFill>
                  </a:uFill>
                  <a:latin typeface="Segoe WP SemiLight" panose="020B0402040204020203" pitchFamily="34" charset="0"/>
                </a:defRPr>
              </a:lvl1pPr>
            </a:lstStyle>
            <a:p>
              <a:pPr algn="ctr"/>
              <a:r>
                <a:rPr lang="de-CH" sz="1701" dirty="0">
                  <a:uFill>
                    <a:solidFill>
                      <a:srgbClr val="2AA82A"/>
                    </a:solidFill>
                  </a:uFill>
                </a:rPr>
                <a:t>Führung und Ausführung</a:t>
              </a:r>
            </a:p>
          </p:txBody>
        </p:sp>
        <p:sp>
          <p:nvSpPr>
            <p:cNvPr id="408" name="Textfeld 407"/>
            <p:cNvSpPr txBox="1"/>
            <p:nvPr/>
          </p:nvSpPr>
          <p:spPr>
            <a:xfrm>
              <a:off x="4487904" y="1420589"/>
              <a:ext cx="1774936" cy="50827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CH" sz="1701" b="1" u="sng" dirty="0">
                  <a:uFill>
                    <a:solidFill>
                      <a:srgbClr val="2AA82A"/>
                    </a:solidFill>
                  </a:uFill>
                  <a:latin typeface="Segoe WP SemiLight" panose="020B0402040204020203" pitchFamily="34" charset="0"/>
                </a:rPr>
                <a:t>Steuerung</a:t>
              </a:r>
            </a:p>
          </p:txBody>
        </p:sp>
        <p:sp>
          <p:nvSpPr>
            <p:cNvPr id="119" name="Textfeld 118"/>
            <p:cNvSpPr txBox="1"/>
            <p:nvPr/>
          </p:nvSpPr>
          <p:spPr>
            <a:xfrm>
              <a:off x="1764873" y="2027584"/>
              <a:ext cx="1307059" cy="67597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de-DE"/>
              </a:defPPr>
              <a:lvl1pPr algn="ctr">
                <a:defRPr sz="1400">
                  <a:latin typeface="Segoe WP SemiLight" panose="020B0402040204020203" pitchFamily="34" charset="0"/>
                </a:defRPr>
              </a:lvl1pPr>
            </a:lstStyle>
            <a:p>
              <a:r>
                <a:rPr lang="de-CH" sz="1020" dirty="0"/>
                <a:t>03.2025</a:t>
              </a:r>
            </a:p>
            <a:p>
              <a:r>
                <a:rPr lang="de-CH" sz="1020" dirty="0"/>
                <a:t>Durchführungs-</a:t>
              </a:r>
            </a:p>
            <a:p>
              <a:r>
                <a:rPr lang="de-CH" sz="1020" dirty="0" err="1"/>
                <a:t>freigabe</a:t>
              </a:r>
              <a:endParaRPr lang="de-CH" sz="1020" dirty="0"/>
            </a:p>
          </p:txBody>
        </p:sp>
        <p:cxnSp>
          <p:nvCxnSpPr>
            <p:cNvPr id="120" name="Gerade Verbindung mit Pfeil 119"/>
            <p:cNvCxnSpPr>
              <a:cxnSpLocks/>
            </p:cNvCxnSpPr>
            <p:nvPr/>
          </p:nvCxnSpPr>
          <p:spPr>
            <a:xfrm>
              <a:off x="2397239" y="2703058"/>
              <a:ext cx="0" cy="308359"/>
            </a:xfrm>
            <a:prstGeom prst="straightConnector1">
              <a:avLst/>
            </a:prstGeom>
            <a:noFill/>
            <a:ln w="28575">
              <a:solidFill>
                <a:srgbClr val="2AA82A"/>
              </a:solidFill>
              <a:prstDash val="solid"/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99" name="Rechteck 398"/>
          <p:cNvSpPr/>
          <p:nvPr/>
        </p:nvSpPr>
        <p:spPr>
          <a:xfrm>
            <a:off x="1736583" y="3659432"/>
            <a:ext cx="7188302" cy="278296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 anchorCtr="0"/>
          <a:lstStyle/>
          <a:p>
            <a:pPr>
              <a:lnSpc>
                <a:spcPts val="850"/>
              </a:lnSpc>
            </a:pPr>
            <a:r>
              <a:rPr lang="de-CH" sz="2041" b="1" dirty="0">
                <a:solidFill>
                  <a:srgbClr val="FF0000"/>
                </a:solidFill>
                <a:latin typeface="Segoe WP SemiLight" panose="020B0402040204020203" pitchFamily="34" charset="0"/>
              </a:rPr>
              <a:t> </a:t>
            </a:r>
            <a:endParaRPr lang="de-CH" sz="2041" b="1" dirty="0">
              <a:solidFill>
                <a:schemeClr val="tx1"/>
              </a:solidFill>
              <a:latin typeface="Segoe WP SemiLight" panose="020B0402040204020203" pitchFamily="34" charset="0"/>
            </a:endParaRPr>
          </a:p>
        </p:txBody>
      </p:sp>
      <p:sp>
        <p:nvSpPr>
          <p:cNvPr id="162" name="Rechteck 161"/>
          <p:cNvSpPr/>
          <p:nvPr/>
        </p:nvSpPr>
        <p:spPr>
          <a:xfrm>
            <a:off x="8777990" y="4621589"/>
            <a:ext cx="256525" cy="213921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531">
              <a:latin typeface="Segoe WP SemiLight" panose="020B0402040204020203" pitchFamily="34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5E1AD15-E3D1-D49E-69E4-87055A01A95D}"/>
              </a:ext>
            </a:extLst>
          </p:cNvPr>
          <p:cNvSpPr txBox="1"/>
          <p:nvPr/>
        </p:nvSpPr>
        <p:spPr>
          <a:xfrm>
            <a:off x="8955906" y="2107026"/>
            <a:ext cx="1696939" cy="35407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2400" b="1" u="sng">
                <a:uFill>
                  <a:solidFill>
                    <a:srgbClr val="DF1D80"/>
                  </a:solidFill>
                </a:uFill>
                <a:latin typeface="Segoe WP SemiLight" panose="020B0402040204020203" pitchFamily="34" charset="0"/>
              </a:defRPr>
            </a:lvl1pPr>
          </a:lstStyle>
          <a:p>
            <a:pPr algn="ctr"/>
            <a:r>
              <a:rPr lang="de-CH" sz="1701" dirty="0">
                <a:uFill>
                  <a:solidFill>
                    <a:srgbClr val="2AA82A"/>
                  </a:solidFill>
                </a:uFill>
              </a:rPr>
              <a:t>Gesamtprojekt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1B8D772F-53C2-EEDA-363C-AC02C08CEB13}"/>
              </a:ext>
            </a:extLst>
          </p:cNvPr>
          <p:cNvSpPr/>
          <p:nvPr/>
        </p:nvSpPr>
        <p:spPr>
          <a:xfrm>
            <a:off x="1825803" y="3709053"/>
            <a:ext cx="7034591" cy="1618120"/>
          </a:xfrm>
          <a:prstGeom prst="rect">
            <a:avLst/>
          </a:prstGeom>
          <a:solidFill>
            <a:srgbClr val="FFE600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77760" tIns="38880" rIns="77760" bIns="3888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701" dirty="0">
              <a:latin typeface="Segoe WP SemiLight" panose="020B04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57D9FE5E-B69F-2826-DF76-9C96C663CE34}"/>
              </a:ext>
            </a:extLst>
          </p:cNvPr>
          <p:cNvSpPr/>
          <p:nvPr/>
        </p:nvSpPr>
        <p:spPr>
          <a:xfrm>
            <a:off x="1825803" y="4985205"/>
            <a:ext cx="7034591" cy="1350770"/>
          </a:xfrm>
          <a:prstGeom prst="rect">
            <a:avLst/>
          </a:prstGeom>
          <a:solidFill>
            <a:srgbClr val="FFF8B3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77760" tIns="38880" rIns="77760" bIns="3888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701" dirty="0">
              <a:latin typeface="Segoe WP SemiLight" panose="020B04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DCA794BD-E100-5E50-8424-FCA6A73D0ECE}"/>
              </a:ext>
            </a:extLst>
          </p:cNvPr>
          <p:cNvSpPr/>
          <p:nvPr/>
        </p:nvSpPr>
        <p:spPr>
          <a:xfrm>
            <a:off x="2779749" y="4834276"/>
            <a:ext cx="964618" cy="23824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lnSpc>
                <a:spcPts val="1191"/>
              </a:lnSpc>
            </a:pPr>
            <a:r>
              <a:rPr lang="de-CH" sz="1191" dirty="0">
                <a:solidFill>
                  <a:schemeClr val="tx1"/>
                </a:solidFill>
                <a:latin typeface="Segoe WP SemiLight" panose="020B0402040204020203" pitchFamily="34" charset="0"/>
              </a:rPr>
              <a:t>Initialisierung</a:t>
            </a:r>
          </a:p>
        </p:txBody>
      </p:sp>
      <p:sp>
        <p:nvSpPr>
          <p:cNvPr id="28" name="Freeform 385">
            <a:extLst>
              <a:ext uri="{FF2B5EF4-FFF2-40B4-BE49-F238E27FC236}">
                <a16:creationId xmlns:a16="http://schemas.microsoft.com/office/drawing/2014/main" id="{E59DCF73-5C60-523C-D017-8FBDC461E0D0}"/>
              </a:ext>
            </a:extLst>
          </p:cNvPr>
          <p:cNvSpPr>
            <a:spLocks/>
          </p:cNvSpPr>
          <p:nvPr/>
        </p:nvSpPr>
        <p:spPr bwMode="auto">
          <a:xfrm>
            <a:off x="2654597" y="4912325"/>
            <a:ext cx="99865" cy="130458"/>
          </a:xfrm>
          <a:custGeom>
            <a:avLst/>
            <a:gdLst>
              <a:gd name="T0" fmla="*/ 41 w 81"/>
              <a:gd name="T1" fmla="*/ 0 h 106"/>
              <a:gd name="T2" fmla="*/ 81 w 81"/>
              <a:gd name="T3" fmla="*/ 52 h 106"/>
              <a:gd name="T4" fmla="*/ 41 w 81"/>
              <a:gd name="T5" fmla="*/ 106 h 106"/>
              <a:gd name="T6" fmla="*/ 41 w 81"/>
              <a:gd name="T7" fmla="*/ 106 h 106"/>
              <a:gd name="T8" fmla="*/ 0 w 81"/>
              <a:gd name="T9" fmla="*/ 52 h 106"/>
              <a:gd name="T10" fmla="*/ 41 w 81"/>
              <a:gd name="T11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106">
                <a:moveTo>
                  <a:pt x="41" y="0"/>
                </a:moveTo>
                <a:lnTo>
                  <a:pt x="81" y="52"/>
                </a:lnTo>
                <a:lnTo>
                  <a:pt x="41" y="106"/>
                </a:lnTo>
                <a:lnTo>
                  <a:pt x="41" y="106"/>
                </a:lnTo>
                <a:lnTo>
                  <a:pt x="0" y="52"/>
                </a:lnTo>
                <a:lnTo>
                  <a:pt x="41" y="0"/>
                </a:lnTo>
                <a:close/>
              </a:path>
            </a:pathLst>
          </a:custGeom>
          <a:solidFill>
            <a:srgbClr val="575757"/>
          </a:solidFill>
          <a:ln w="0">
            <a:solidFill>
              <a:srgbClr val="333333"/>
            </a:solidFill>
            <a:prstDash val="solid"/>
            <a:round/>
            <a:headEnd/>
            <a:tailEnd/>
          </a:ln>
        </p:spPr>
        <p:txBody>
          <a:bodyPr vert="horz" wrap="square" lIns="77524" tIns="38763" rIns="77524" bIns="38763" numCol="1" anchor="t" anchorCtr="0" compatLnSpc="1">
            <a:prstTxWarp prst="textNoShape">
              <a:avLst/>
            </a:prstTxWarp>
          </a:bodyPr>
          <a:lstStyle/>
          <a:p>
            <a:endParaRPr lang="de-CH" sz="1361">
              <a:latin typeface="Segoe WP SemiLight" panose="020B0402040204020203" pitchFamily="34" charset="0"/>
            </a:endParaRPr>
          </a:p>
        </p:txBody>
      </p:sp>
      <p:sp>
        <p:nvSpPr>
          <p:cNvPr id="29" name="Freeform 385">
            <a:extLst>
              <a:ext uri="{FF2B5EF4-FFF2-40B4-BE49-F238E27FC236}">
                <a16:creationId xmlns:a16="http://schemas.microsoft.com/office/drawing/2014/main" id="{6FB5AF47-BA94-401B-EF36-E3D91B0EE2D8}"/>
              </a:ext>
            </a:extLst>
          </p:cNvPr>
          <p:cNvSpPr>
            <a:spLocks/>
          </p:cNvSpPr>
          <p:nvPr/>
        </p:nvSpPr>
        <p:spPr bwMode="auto">
          <a:xfrm>
            <a:off x="3744367" y="4905391"/>
            <a:ext cx="99865" cy="130458"/>
          </a:xfrm>
          <a:custGeom>
            <a:avLst/>
            <a:gdLst>
              <a:gd name="T0" fmla="*/ 41 w 81"/>
              <a:gd name="T1" fmla="*/ 0 h 106"/>
              <a:gd name="T2" fmla="*/ 81 w 81"/>
              <a:gd name="T3" fmla="*/ 52 h 106"/>
              <a:gd name="T4" fmla="*/ 41 w 81"/>
              <a:gd name="T5" fmla="*/ 106 h 106"/>
              <a:gd name="T6" fmla="*/ 41 w 81"/>
              <a:gd name="T7" fmla="*/ 106 h 106"/>
              <a:gd name="T8" fmla="*/ 0 w 81"/>
              <a:gd name="T9" fmla="*/ 52 h 106"/>
              <a:gd name="T10" fmla="*/ 41 w 81"/>
              <a:gd name="T11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106">
                <a:moveTo>
                  <a:pt x="41" y="0"/>
                </a:moveTo>
                <a:lnTo>
                  <a:pt x="81" y="52"/>
                </a:lnTo>
                <a:lnTo>
                  <a:pt x="41" y="106"/>
                </a:lnTo>
                <a:lnTo>
                  <a:pt x="41" y="106"/>
                </a:lnTo>
                <a:lnTo>
                  <a:pt x="0" y="52"/>
                </a:lnTo>
                <a:lnTo>
                  <a:pt x="41" y="0"/>
                </a:lnTo>
                <a:close/>
              </a:path>
            </a:pathLst>
          </a:custGeom>
          <a:solidFill>
            <a:srgbClr val="575757"/>
          </a:solidFill>
          <a:ln w="0">
            <a:solidFill>
              <a:srgbClr val="333333"/>
            </a:solidFill>
            <a:prstDash val="solid"/>
            <a:round/>
            <a:headEnd/>
            <a:tailEnd/>
          </a:ln>
        </p:spPr>
        <p:txBody>
          <a:bodyPr vert="horz" wrap="square" lIns="77524" tIns="38763" rIns="77524" bIns="38763" numCol="1" anchor="t" anchorCtr="0" compatLnSpc="1">
            <a:prstTxWarp prst="textNoShape">
              <a:avLst/>
            </a:prstTxWarp>
          </a:bodyPr>
          <a:lstStyle/>
          <a:p>
            <a:endParaRPr lang="de-CH" sz="1361">
              <a:latin typeface="Segoe WP SemiLight" panose="020B0402040204020203" pitchFamily="34" charset="0"/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456AA097-E83D-983E-402C-C437FAAFDD1E}"/>
              </a:ext>
            </a:extLst>
          </p:cNvPr>
          <p:cNvSpPr/>
          <p:nvPr/>
        </p:nvSpPr>
        <p:spPr>
          <a:xfrm>
            <a:off x="3871313" y="4843742"/>
            <a:ext cx="1282376" cy="238243"/>
          </a:xfrm>
          <a:prstGeom prst="rect">
            <a:avLst/>
          </a:prstGeom>
          <a:solidFill>
            <a:srgbClr val="B7D5F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lnSpc>
                <a:spcPts val="1191"/>
              </a:lnSpc>
            </a:pPr>
            <a:r>
              <a:rPr lang="de-CH" sz="1191" dirty="0">
                <a:solidFill>
                  <a:schemeClr val="tx1"/>
                </a:solidFill>
                <a:latin typeface="Segoe WP SemiLight" panose="020B0402040204020203" pitchFamily="34" charset="0"/>
              </a:rPr>
              <a:t>Konzept</a:t>
            </a:r>
          </a:p>
        </p:txBody>
      </p:sp>
      <p:sp>
        <p:nvSpPr>
          <p:cNvPr id="31" name="Freeform 385">
            <a:extLst>
              <a:ext uri="{FF2B5EF4-FFF2-40B4-BE49-F238E27FC236}">
                <a16:creationId xmlns:a16="http://schemas.microsoft.com/office/drawing/2014/main" id="{604C5853-A02F-01FA-574C-612FCFCD1D9C}"/>
              </a:ext>
            </a:extLst>
          </p:cNvPr>
          <p:cNvSpPr>
            <a:spLocks/>
          </p:cNvSpPr>
          <p:nvPr/>
        </p:nvSpPr>
        <p:spPr bwMode="auto">
          <a:xfrm>
            <a:off x="5145344" y="4919976"/>
            <a:ext cx="99865" cy="130458"/>
          </a:xfrm>
          <a:custGeom>
            <a:avLst/>
            <a:gdLst>
              <a:gd name="T0" fmla="*/ 41 w 81"/>
              <a:gd name="T1" fmla="*/ 0 h 106"/>
              <a:gd name="T2" fmla="*/ 81 w 81"/>
              <a:gd name="T3" fmla="*/ 52 h 106"/>
              <a:gd name="T4" fmla="*/ 41 w 81"/>
              <a:gd name="T5" fmla="*/ 106 h 106"/>
              <a:gd name="T6" fmla="*/ 41 w 81"/>
              <a:gd name="T7" fmla="*/ 106 h 106"/>
              <a:gd name="T8" fmla="*/ 0 w 81"/>
              <a:gd name="T9" fmla="*/ 52 h 106"/>
              <a:gd name="T10" fmla="*/ 41 w 81"/>
              <a:gd name="T11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106">
                <a:moveTo>
                  <a:pt x="41" y="0"/>
                </a:moveTo>
                <a:lnTo>
                  <a:pt x="81" y="52"/>
                </a:lnTo>
                <a:lnTo>
                  <a:pt x="41" y="106"/>
                </a:lnTo>
                <a:lnTo>
                  <a:pt x="41" y="106"/>
                </a:lnTo>
                <a:lnTo>
                  <a:pt x="0" y="52"/>
                </a:lnTo>
                <a:lnTo>
                  <a:pt x="41" y="0"/>
                </a:lnTo>
                <a:close/>
              </a:path>
            </a:pathLst>
          </a:custGeom>
          <a:solidFill>
            <a:srgbClr val="575757"/>
          </a:solidFill>
          <a:ln w="0">
            <a:solidFill>
              <a:srgbClr val="333333"/>
            </a:solidFill>
            <a:prstDash val="solid"/>
            <a:round/>
            <a:headEnd/>
            <a:tailEnd/>
          </a:ln>
        </p:spPr>
        <p:txBody>
          <a:bodyPr vert="horz" wrap="square" lIns="77524" tIns="38763" rIns="77524" bIns="38763" numCol="1" anchor="t" anchorCtr="0" compatLnSpc="1">
            <a:prstTxWarp prst="textNoShape">
              <a:avLst/>
            </a:prstTxWarp>
          </a:bodyPr>
          <a:lstStyle/>
          <a:p>
            <a:endParaRPr lang="de-CH" sz="1361">
              <a:latin typeface="Segoe WP SemiLight" panose="020B0402040204020203" pitchFamily="34" charset="0"/>
            </a:endParaRPr>
          </a:p>
        </p:txBody>
      </p:sp>
      <p:sp>
        <p:nvSpPr>
          <p:cNvPr id="224" name="Rechteck 223">
            <a:extLst>
              <a:ext uri="{FF2B5EF4-FFF2-40B4-BE49-F238E27FC236}">
                <a16:creationId xmlns:a16="http://schemas.microsoft.com/office/drawing/2014/main" id="{783C9520-3853-566A-422E-79BA61AC8579}"/>
              </a:ext>
            </a:extLst>
          </p:cNvPr>
          <p:cNvSpPr/>
          <p:nvPr/>
        </p:nvSpPr>
        <p:spPr>
          <a:xfrm>
            <a:off x="5272133" y="4843742"/>
            <a:ext cx="1301405" cy="238243"/>
          </a:xfrm>
          <a:prstGeom prst="rect">
            <a:avLst/>
          </a:prstGeom>
          <a:solidFill>
            <a:srgbClr val="B7D5F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lnSpc>
                <a:spcPts val="1191"/>
              </a:lnSpc>
            </a:pPr>
            <a:r>
              <a:rPr lang="de-CH" sz="1191" dirty="0">
                <a:solidFill>
                  <a:schemeClr val="tx1"/>
                </a:solidFill>
                <a:latin typeface="Segoe WP SemiLight" panose="020B0402040204020203" pitchFamily="34" charset="0"/>
              </a:rPr>
              <a:t>Realisierung</a:t>
            </a:r>
          </a:p>
        </p:txBody>
      </p:sp>
      <p:sp>
        <p:nvSpPr>
          <p:cNvPr id="225" name="Freeform 385">
            <a:extLst>
              <a:ext uri="{FF2B5EF4-FFF2-40B4-BE49-F238E27FC236}">
                <a16:creationId xmlns:a16="http://schemas.microsoft.com/office/drawing/2014/main" id="{562C11AE-77B9-9C1E-AE25-A6BD2816E350}"/>
              </a:ext>
            </a:extLst>
          </p:cNvPr>
          <p:cNvSpPr>
            <a:spLocks/>
          </p:cNvSpPr>
          <p:nvPr/>
        </p:nvSpPr>
        <p:spPr bwMode="auto">
          <a:xfrm>
            <a:off x="6559168" y="4922268"/>
            <a:ext cx="99865" cy="130458"/>
          </a:xfrm>
          <a:custGeom>
            <a:avLst/>
            <a:gdLst>
              <a:gd name="T0" fmla="*/ 41 w 81"/>
              <a:gd name="T1" fmla="*/ 0 h 106"/>
              <a:gd name="T2" fmla="*/ 81 w 81"/>
              <a:gd name="T3" fmla="*/ 52 h 106"/>
              <a:gd name="T4" fmla="*/ 41 w 81"/>
              <a:gd name="T5" fmla="*/ 106 h 106"/>
              <a:gd name="T6" fmla="*/ 41 w 81"/>
              <a:gd name="T7" fmla="*/ 106 h 106"/>
              <a:gd name="T8" fmla="*/ 0 w 81"/>
              <a:gd name="T9" fmla="*/ 52 h 106"/>
              <a:gd name="T10" fmla="*/ 41 w 81"/>
              <a:gd name="T11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106">
                <a:moveTo>
                  <a:pt x="41" y="0"/>
                </a:moveTo>
                <a:lnTo>
                  <a:pt x="81" y="52"/>
                </a:lnTo>
                <a:lnTo>
                  <a:pt x="41" y="106"/>
                </a:lnTo>
                <a:lnTo>
                  <a:pt x="41" y="106"/>
                </a:lnTo>
                <a:lnTo>
                  <a:pt x="0" y="52"/>
                </a:lnTo>
                <a:lnTo>
                  <a:pt x="41" y="0"/>
                </a:lnTo>
                <a:close/>
              </a:path>
            </a:pathLst>
          </a:custGeom>
          <a:solidFill>
            <a:srgbClr val="575757"/>
          </a:solidFill>
          <a:ln w="0">
            <a:solidFill>
              <a:srgbClr val="333333"/>
            </a:solidFill>
            <a:prstDash val="solid"/>
            <a:round/>
            <a:headEnd/>
            <a:tailEnd/>
          </a:ln>
        </p:spPr>
        <p:txBody>
          <a:bodyPr vert="horz" wrap="square" lIns="77524" tIns="38763" rIns="77524" bIns="38763" numCol="1" anchor="t" anchorCtr="0" compatLnSpc="1">
            <a:prstTxWarp prst="textNoShape">
              <a:avLst/>
            </a:prstTxWarp>
          </a:bodyPr>
          <a:lstStyle/>
          <a:p>
            <a:endParaRPr lang="de-CH" sz="1361">
              <a:latin typeface="Segoe WP SemiLight" panose="020B0402040204020203" pitchFamily="34" charset="0"/>
            </a:endParaRPr>
          </a:p>
        </p:txBody>
      </p:sp>
      <p:sp>
        <p:nvSpPr>
          <p:cNvPr id="226" name="Rechteck 225">
            <a:extLst>
              <a:ext uri="{FF2B5EF4-FFF2-40B4-BE49-F238E27FC236}">
                <a16:creationId xmlns:a16="http://schemas.microsoft.com/office/drawing/2014/main" id="{5105CD57-BDA7-1D11-F983-8864D92D2659}"/>
              </a:ext>
            </a:extLst>
          </p:cNvPr>
          <p:cNvSpPr/>
          <p:nvPr/>
        </p:nvSpPr>
        <p:spPr>
          <a:xfrm>
            <a:off x="6668862" y="4851498"/>
            <a:ext cx="714051" cy="23824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0614" rIns="0" bIns="0" rtlCol="0" anchor="ctr" anchorCtr="0"/>
          <a:lstStyle/>
          <a:p>
            <a:pPr algn="ctr">
              <a:lnSpc>
                <a:spcPts val="1191"/>
              </a:lnSpc>
            </a:pPr>
            <a:r>
              <a:rPr lang="de-CH" sz="1191" dirty="0">
                <a:solidFill>
                  <a:schemeClr val="tx1"/>
                </a:solidFill>
                <a:latin typeface="Segoe WP SemiLight" panose="020B0402040204020203" pitchFamily="34" charset="0"/>
              </a:rPr>
              <a:t>Abschluss</a:t>
            </a:r>
          </a:p>
        </p:txBody>
      </p:sp>
      <p:sp>
        <p:nvSpPr>
          <p:cNvPr id="228" name="Freeform 385">
            <a:extLst>
              <a:ext uri="{FF2B5EF4-FFF2-40B4-BE49-F238E27FC236}">
                <a16:creationId xmlns:a16="http://schemas.microsoft.com/office/drawing/2014/main" id="{0056FF3C-4480-1B9E-AE00-B65D188B232D}"/>
              </a:ext>
            </a:extLst>
          </p:cNvPr>
          <p:cNvSpPr>
            <a:spLocks/>
          </p:cNvSpPr>
          <p:nvPr/>
        </p:nvSpPr>
        <p:spPr bwMode="auto">
          <a:xfrm>
            <a:off x="7428179" y="4912325"/>
            <a:ext cx="99865" cy="130458"/>
          </a:xfrm>
          <a:custGeom>
            <a:avLst/>
            <a:gdLst>
              <a:gd name="T0" fmla="*/ 41 w 81"/>
              <a:gd name="T1" fmla="*/ 0 h 106"/>
              <a:gd name="T2" fmla="*/ 81 w 81"/>
              <a:gd name="T3" fmla="*/ 52 h 106"/>
              <a:gd name="T4" fmla="*/ 41 w 81"/>
              <a:gd name="T5" fmla="*/ 106 h 106"/>
              <a:gd name="T6" fmla="*/ 41 w 81"/>
              <a:gd name="T7" fmla="*/ 106 h 106"/>
              <a:gd name="T8" fmla="*/ 0 w 81"/>
              <a:gd name="T9" fmla="*/ 52 h 106"/>
              <a:gd name="T10" fmla="*/ 41 w 81"/>
              <a:gd name="T11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106">
                <a:moveTo>
                  <a:pt x="41" y="0"/>
                </a:moveTo>
                <a:lnTo>
                  <a:pt x="81" y="52"/>
                </a:lnTo>
                <a:lnTo>
                  <a:pt x="41" y="106"/>
                </a:lnTo>
                <a:lnTo>
                  <a:pt x="41" y="106"/>
                </a:lnTo>
                <a:lnTo>
                  <a:pt x="0" y="52"/>
                </a:lnTo>
                <a:lnTo>
                  <a:pt x="41" y="0"/>
                </a:lnTo>
                <a:close/>
              </a:path>
            </a:pathLst>
          </a:custGeom>
          <a:solidFill>
            <a:srgbClr val="575757"/>
          </a:solidFill>
          <a:ln w="0">
            <a:solidFill>
              <a:srgbClr val="333333"/>
            </a:solidFill>
            <a:prstDash val="solid"/>
            <a:round/>
            <a:headEnd/>
            <a:tailEnd/>
          </a:ln>
        </p:spPr>
        <p:txBody>
          <a:bodyPr vert="horz" wrap="square" lIns="77524" tIns="38763" rIns="77524" bIns="38763" numCol="1" anchor="t" anchorCtr="0" compatLnSpc="1">
            <a:prstTxWarp prst="textNoShape">
              <a:avLst/>
            </a:prstTxWarp>
          </a:bodyPr>
          <a:lstStyle/>
          <a:p>
            <a:endParaRPr lang="de-CH" sz="1361">
              <a:latin typeface="Segoe WP SemiLight" panose="020B0402040204020203" pitchFamily="34" charset="0"/>
            </a:endParaRPr>
          </a:p>
        </p:txBody>
      </p:sp>
      <p:sp>
        <p:nvSpPr>
          <p:cNvPr id="229" name="Textfeld 228">
            <a:extLst>
              <a:ext uri="{FF2B5EF4-FFF2-40B4-BE49-F238E27FC236}">
                <a16:creationId xmlns:a16="http://schemas.microsoft.com/office/drawing/2014/main" id="{01C9CC3E-5144-3FE9-11FA-1F353BDC246B}"/>
              </a:ext>
            </a:extLst>
          </p:cNvPr>
          <p:cNvSpPr txBox="1"/>
          <p:nvPr/>
        </p:nvSpPr>
        <p:spPr>
          <a:xfrm>
            <a:off x="4070588" y="5833694"/>
            <a:ext cx="2873427" cy="3540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400" b="1" u="sng">
                <a:uFill>
                  <a:solidFill>
                    <a:srgbClr val="DF1D80"/>
                  </a:solidFill>
                </a:uFill>
                <a:latin typeface="Segoe WP SemiLight" panose="020B0402040204020203" pitchFamily="34" charset="0"/>
              </a:defRPr>
            </a:lvl1pPr>
          </a:lstStyle>
          <a:p>
            <a:pPr algn="ctr"/>
            <a:r>
              <a:rPr lang="de-CH" sz="1701" dirty="0">
                <a:uFill>
                  <a:solidFill>
                    <a:srgbClr val="2AA82A"/>
                  </a:solidFill>
                </a:uFill>
              </a:rPr>
              <a:t>Führung und Ausführung</a:t>
            </a:r>
          </a:p>
        </p:txBody>
      </p:sp>
      <p:sp>
        <p:nvSpPr>
          <p:cNvPr id="230" name="Textfeld 229">
            <a:extLst>
              <a:ext uri="{FF2B5EF4-FFF2-40B4-BE49-F238E27FC236}">
                <a16:creationId xmlns:a16="http://schemas.microsoft.com/office/drawing/2014/main" id="{CABE872B-99D5-25AC-08CA-FC364D982AF1}"/>
              </a:ext>
            </a:extLst>
          </p:cNvPr>
          <p:cNvSpPr txBox="1"/>
          <p:nvPr/>
        </p:nvSpPr>
        <p:spPr>
          <a:xfrm>
            <a:off x="3344241" y="4265212"/>
            <a:ext cx="912109" cy="3139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algn="ctr">
              <a:defRPr sz="1400">
                <a:latin typeface="Segoe WP SemiLight" panose="020B0402040204020203" pitchFamily="34" charset="0"/>
              </a:defRPr>
            </a:lvl1pPr>
          </a:lstStyle>
          <a:p>
            <a:r>
              <a:rPr lang="de-CH" sz="1020" dirty="0"/>
              <a:t>Durchführungs-</a:t>
            </a:r>
          </a:p>
          <a:p>
            <a:r>
              <a:rPr lang="de-CH" sz="1020" dirty="0" err="1"/>
              <a:t>freigabe</a:t>
            </a:r>
            <a:endParaRPr lang="de-CH" sz="1020" dirty="0"/>
          </a:p>
        </p:txBody>
      </p:sp>
      <p:sp>
        <p:nvSpPr>
          <p:cNvPr id="231" name="Textfeld 230">
            <a:extLst>
              <a:ext uri="{FF2B5EF4-FFF2-40B4-BE49-F238E27FC236}">
                <a16:creationId xmlns:a16="http://schemas.microsoft.com/office/drawing/2014/main" id="{F42C26CF-0C2E-54C4-A7E3-50E0313417BA}"/>
              </a:ext>
            </a:extLst>
          </p:cNvPr>
          <p:cNvSpPr txBox="1"/>
          <p:nvPr/>
        </p:nvSpPr>
        <p:spPr>
          <a:xfrm>
            <a:off x="4975176" y="4245204"/>
            <a:ext cx="477696" cy="3139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algn="ctr">
              <a:defRPr sz="1400">
                <a:latin typeface="Segoe WP SemiLight" panose="020B0402040204020203" pitchFamily="34" charset="0"/>
              </a:defRPr>
            </a:lvl1pPr>
          </a:lstStyle>
          <a:p>
            <a:r>
              <a:rPr lang="de-CH" sz="1020" dirty="0"/>
              <a:t>Phasen-</a:t>
            </a:r>
          </a:p>
          <a:p>
            <a:r>
              <a:rPr lang="de-CH" sz="1020" dirty="0" err="1"/>
              <a:t>freigabe</a:t>
            </a:r>
            <a:endParaRPr lang="de-CH" sz="1020" dirty="0"/>
          </a:p>
        </p:txBody>
      </p:sp>
      <p:sp>
        <p:nvSpPr>
          <p:cNvPr id="232" name="Textfeld 231">
            <a:extLst>
              <a:ext uri="{FF2B5EF4-FFF2-40B4-BE49-F238E27FC236}">
                <a16:creationId xmlns:a16="http://schemas.microsoft.com/office/drawing/2014/main" id="{47EA3EA2-6480-C35E-9DE3-9FDADA4696D3}"/>
              </a:ext>
            </a:extLst>
          </p:cNvPr>
          <p:cNvSpPr txBox="1"/>
          <p:nvPr/>
        </p:nvSpPr>
        <p:spPr>
          <a:xfrm>
            <a:off x="6180054" y="4288520"/>
            <a:ext cx="891271" cy="3139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algn="ctr">
              <a:defRPr sz="1400">
                <a:latin typeface="Segoe WP SemiLight" panose="020B0402040204020203" pitchFamily="34" charset="0"/>
              </a:defRPr>
            </a:lvl1pPr>
          </a:lstStyle>
          <a:p>
            <a:r>
              <a:rPr lang="de-CH" sz="1020" dirty="0"/>
              <a:t>Phasenfreigabe</a:t>
            </a:r>
            <a:br>
              <a:rPr lang="de-CH" sz="1020" dirty="0"/>
            </a:br>
            <a:r>
              <a:rPr lang="de-CH" sz="1020" dirty="0"/>
              <a:t>Abschluss</a:t>
            </a:r>
          </a:p>
        </p:txBody>
      </p:sp>
      <p:sp>
        <p:nvSpPr>
          <p:cNvPr id="239" name="Textfeld 238">
            <a:extLst>
              <a:ext uri="{FF2B5EF4-FFF2-40B4-BE49-F238E27FC236}">
                <a16:creationId xmlns:a16="http://schemas.microsoft.com/office/drawing/2014/main" id="{90D39DD1-9925-28A3-9A75-3ACFF05FEA80}"/>
              </a:ext>
            </a:extLst>
          </p:cNvPr>
          <p:cNvSpPr txBox="1"/>
          <p:nvPr/>
        </p:nvSpPr>
        <p:spPr>
          <a:xfrm>
            <a:off x="7206476" y="4258208"/>
            <a:ext cx="553037" cy="3139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algn="ctr">
              <a:defRPr sz="1400">
                <a:latin typeface="Segoe WP SemiLight" panose="020B0402040204020203" pitchFamily="34" charset="0"/>
              </a:defRPr>
            </a:lvl1pPr>
          </a:lstStyle>
          <a:p>
            <a:r>
              <a:rPr lang="de-CH" sz="1020" dirty="0"/>
              <a:t>Projekt-</a:t>
            </a:r>
          </a:p>
          <a:p>
            <a:r>
              <a:rPr lang="de-CH" sz="1020" dirty="0" err="1"/>
              <a:t>abschluss</a:t>
            </a:r>
            <a:endParaRPr lang="de-CH" sz="1020" dirty="0"/>
          </a:p>
        </p:txBody>
      </p:sp>
      <p:cxnSp>
        <p:nvCxnSpPr>
          <p:cNvPr id="241" name="Gerader Verbinder 240">
            <a:extLst>
              <a:ext uri="{FF2B5EF4-FFF2-40B4-BE49-F238E27FC236}">
                <a16:creationId xmlns:a16="http://schemas.microsoft.com/office/drawing/2014/main" id="{5487C455-2C11-3538-08BA-33729F071116}"/>
              </a:ext>
            </a:extLst>
          </p:cNvPr>
          <p:cNvCxnSpPr>
            <a:cxnSpLocks/>
          </p:cNvCxnSpPr>
          <p:nvPr/>
        </p:nvCxnSpPr>
        <p:spPr>
          <a:xfrm flipH="1">
            <a:off x="2723973" y="1460055"/>
            <a:ext cx="676729" cy="3361104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Textfeld 249">
            <a:extLst>
              <a:ext uri="{FF2B5EF4-FFF2-40B4-BE49-F238E27FC236}">
                <a16:creationId xmlns:a16="http://schemas.microsoft.com/office/drawing/2014/main" id="{D9DC0CDD-5E0A-E99B-3662-463004F4947C}"/>
              </a:ext>
            </a:extLst>
          </p:cNvPr>
          <p:cNvSpPr txBox="1"/>
          <p:nvPr/>
        </p:nvSpPr>
        <p:spPr>
          <a:xfrm>
            <a:off x="4947698" y="3709053"/>
            <a:ext cx="1238609" cy="35407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CH" sz="1701" b="1" u="sng" dirty="0">
                <a:uFill>
                  <a:solidFill>
                    <a:srgbClr val="2AA82A"/>
                  </a:solidFill>
                </a:uFill>
                <a:latin typeface="Segoe WP SemiLight" panose="020B0402040204020203" pitchFamily="34" charset="0"/>
              </a:rPr>
              <a:t>Steuerung</a:t>
            </a:r>
          </a:p>
        </p:txBody>
      </p:sp>
      <p:sp>
        <p:nvSpPr>
          <p:cNvPr id="251" name="Textfeld 250">
            <a:extLst>
              <a:ext uri="{FF2B5EF4-FFF2-40B4-BE49-F238E27FC236}">
                <a16:creationId xmlns:a16="http://schemas.microsoft.com/office/drawing/2014/main" id="{1EB8A9F1-474A-812D-2D31-4A4D14FDBB19}"/>
              </a:ext>
            </a:extLst>
          </p:cNvPr>
          <p:cNvSpPr txBox="1"/>
          <p:nvPr/>
        </p:nvSpPr>
        <p:spPr>
          <a:xfrm>
            <a:off x="8969366" y="4785827"/>
            <a:ext cx="1562607" cy="35407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2400" b="1" u="sng">
                <a:uFill>
                  <a:solidFill>
                    <a:srgbClr val="DF1D80"/>
                  </a:solidFill>
                </a:uFill>
                <a:latin typeface="Segoe WP SemiLight" panose="020B0402040204020203" pitchFamily="34" charset="0"/>
              </a:defRPr>
            </a:lvl1pPr>
          </a:lstStyle>
          <a:p>
            <a:pPr algn="ctr"/>
            <a:r>
              <a:rPr lang="de-CH" sz="1701" dirty="0">
                <a:uFill>
                  <a:solidFill>
                    <a:srgbClr val="2AA82A"/>
                  </a:solidFill>
                </a:uFill>
              </a:rPr>
              <a:t>Rechtsetzung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603BDC58-0CFF-AE11-09F7-294C25DA8EAE}"/>
              </a:ext>
            </a:extLst>
          </p:cNvPr>
          <p:cNvCxnSpPr>
            <a:cxnSpLocks/>
          </p:cNvCxnSpPr>
          <p:nvPr/>
        </p:nvCxnSpPr>
        <p:spPr>
          <a:xfrm>
            <a:off x="3794299" y="4602980"/>
            <a:ext cx="0" cy="211386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7B037E2C-574C-A6CA-AA0D-8D0D01BCD93D}"/>
              </a:ext>
            </a:extLst>
          </p:cNvPr>
          <p:cNvCxnSpPr>
            <a:cxnSpLocks/>
          </p:cNvCxnSpPr>
          <p:nvPr/>
        </p:nvCxnSpPr>
        <p:spPr>
          <a:xfrm>
            <a:off x="5197121" y="4584924"/>
            <a:ext cx="0" cy="211386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35D0EB3C-5C75-C3FC-419D-745AD97A4359}"/>
              </a:ext>
            </a:extLst>
          </p:cNvPr>
          <p:cNvCxnSpPr>
            <a:cxnSpLocks/>
          </p:cNvCxnSpPr>
          <p:nvPr/>
        </p:nvCxnSpPr>
        <p:spPr>
          <a:xfrm>
            <a:off x="6639125" y="4602980"/>
            <a:ext cx="0" cy="211386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9C5CA5F2-C294-BC38-E311-37CB7203B43D}"/>
              </a:ext>
            </a:extLst>
          </p:cNvPr>
          <p:cNvCxnSpPr>
            <a:cxnSpLocks/>
          </p:cNvCxnSpPr>
          <p:nvPr/>
        </p:nvCxnSpPr>
        <p:spPr>
          <a:xfrm>
            <a:off x="7504772" y="4619672"/>
            <a:ext cx="0" cy="211386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Gerader Verbinder 241">
            <a:extLst>
              <a:ext uri="{FF2B5EF4-FFF2-40B4-BE49-F238E27FC236}">
                <a16:creationId xmlns:a16="http://schemas.microsoft.com/office/drawing/2014/main" id="{C7B368F3-2A34-DD60-967A-5B35099993CE}"/>
              </a:ext>
            </a:extLst>
          </p:cNvPr>
          <p:cNvCxnSpPr>
            <a:cxnSpLocks/>
          </p:cNvCxnSpPr>
          <p:nvPr/>
        </p:nvCxnSpPr>
        <p:spPr>
          <a:xfrm>
            <a:off x="4823045" y="1464922"/>
            <a:ext cx="2556804" cy="3331388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el 1">
            <a:extLst>
              <a:ext uri="{FF2B5EF4-FFF2-40B4-BE49-F238E27FC236}">
                <a16:creationId xmlns:a16="http://schemas.microsoft.com/office/drawing/2014/main" id="{4E8FA721-A363-C0F5-D554-AFC0A2361D43}"/>
              </a:ext>
            </a:extLst>
          </p:cNvPr>
          <p:cNvSpPr txBox="1">
            <a:spLocks/>
          </p:cNvSpPr>
          <p:nvPr/>
        </p:nvSpPr>
        <p:spPr>
          <a:xfrm>
            <a:off x="1622482" y="589422"/>
            <a:ext cx="5768189" cy="4275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400" dirty="0"/>
              <a:t>Rechtsetzung und Gesamtprojekt</a:t>
            </a:r>
          </a:p>
        </p:txBody>
      </p:sp>
      <p:pic>
        <p:nvPicPr>
          <p:cNvPr id="234" name="Grafik 233">
            <a:extLst>
              <a:ext uri="{FF2B5EF4-FFF2-40B4-BE49-F238E27FC236}">
                <a16:creationId xmlns:a16="http://schemas.microsoft.com/office/drawing/2014/main" id="{5A14FDC5-1F9B-D7A3-5C51-26047A30D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050" y="211512"/>
            <a:ext cx="4186468" cy="45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808293"/>
      </p:ext>
    </p:extLst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33196" y="763544"/>
            <a:ext cx="9582597" cy="535244"/>
          </a:xfrm>
        </p:spPr>
        <p:txBody>
          <a:bodyPr/>
          <a:lstStyle/>
          <a:p>
            <a:r>
              <a:rPr lang="de-CH" dirty="0"/>
              <a:t>Statusbericht 1/2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989455" y="1346717"/>
            <a:ext cx="1144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b="1" dirty="0">
                <a:solidFill>
                  <a:prstClr val="black"/>
                </a:solidFill>
                <a:latin typeface="Arial Black"/>
              </a:rPr>
              <a:t>Übersicht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985164" y="3507035"/>
            <a:ext cx="66731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>
                <a:solidFill>
                  <a:prstClr val="black"/>
                </a:solidFill>
                <a:latin typeface="Arial"/>
              </a:rPr>
              <a:t>Legende: Grün: Projekt auf Kurs, Gelb: Projekterfolg gefährdet, Rot: Projekterfolg stark gefährdet</a:t>
            </a:r>
          </a:p>
          <a:p>
            <a:endParaRPr lang="de-CH" sz="1100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249069"/>
              </p:ext>
            </p:extLst>
          </p:nvPr>
        </p:nvGraphicFramePr>
        <p:xfrm>
          <a:off x="2060400" y="4158959"/>
          <a:ext cx="7148460" cy="492760"/>
        </p:xfrm>
        <a:graphic>
          <a:graphicData uri="http://schemas.openxmlformats.org/drawingml/2006/table">
            <a:tbl>
              <a:tblPr/>
              <a:tblGrid>
                <a:gridCol w="1894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3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84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130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Meilensteine</a:t>
                      </a:r>
                      <a:endParaRPr lang="de-CH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Plandatum</a:t>
                      </a:r>
                      <a:endParaRPr lang="de-CH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Prognose</a:t>
                      </a:r>
                      <a:endParaRPr lang="de-CH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IST-Datum</a:t>
                      </a:r>
                      <a:endParaRPr lang="de-CH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 i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Normkonzept</a:t>
                      </a:r>
                      <a:endParaRPr lang="de-CH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TT.MM.JJJJ</a:t>
                      </a:r>
                      <a:endParaRPr lang="de-CH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 i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TT.MM.JJjJ</a:t>
                      </a:r>
                      <a:endParaRPr lang="de-CH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TT.MM.JJJJ</a:t>
                      </a:r>
                      <a:endParaRPr lang="de-CH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1985164" y="3817648"/>
            <a:ext cx="992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b="1" dirty="0">
                <a:solidFill>
                  <a:prstClr val="black"/>
                </a:solidFill>
                <a:latin typeface="Arial Black"/>
              </a:rPr>
              <a:t>Termine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715360"/>
              </p:ext>
            </p:extLst>
          </p:nvPr>
        </p:nvGraphicFramePr>
        <p:xfrm>
          <a:off x="2060400" y="5124320"/>
          <a:ext cx="7120648" cy="1314834"/>
        </p:xfrm>
        <a:graphic>
          <a:graphicData uri="http://schemas.openxmlformats.org/drawingml/2006/table">
            <a:tbl>
              <a:tblPr/>
              <a:tblGrid>
                <a:gridCol w="213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0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7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92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Phase</a:t>
                      </a:r>
                      <a:endParaRPr lang="de-CH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Geplant </a:t>
                      </a:r>
                      <a:endParaRPr lang="de-CH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IST per</a:t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Be­richtszeitpunkt</a:t>
                      </a:r>
                      <a:endParaRPr lang="de-CH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Abweichung</a:t>
                      </a:r>
                      <a:endParaRPr lang="de-CH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Prognose</a:t>
                      </a:r>
                      <a:endParaRPr lang="de-CH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Initialisierung</a:t>
                      </a:r>
                      <a:endParaRPr lang="de-CH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de-CH" sz="1200" i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de-CH" sz="1200" i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-3</a:t>
                      </a:r>
                      <a:endParaRPr lang="de-CH" sz="1200" i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de-CH" sz="1200" i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Konzept</a:t>
                      </a:r>
                      <a:endParaRPr lang="de-CH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Realisierung</a:t>
                      </a:r>
                      <a:endParaRPr lang="de-CH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Abschluss</a:t>
                      </a:r>
                      <a:endParaRPr lang="de-CH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Total</a:t>
                      </a:r>
                      <a:endParaRPr lang="de-CH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1985164" y="4796151"/>
            <a:ext cx="1883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b="1" dirty="0">
                <a:solidFill>
                  <a:prstClr val="black"/>
                </a:solidFill>
                <a:latin typeface="Arial Black"/>
              </a:rPr>
              <a:t>Personalaufwand</a:t>
            </a: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704952"/>
              </p:ext>
            </p:extLst>
          </p:nvPr>
        </p:nvGraphicFramePr>
        <p:xfrm>
          <a:off x="2060400" y="1683966"/>
          <a:ext cx="7147277" cy="1818005"/>
        </p:xfrm>
        <a:graphic>
          <a:graphicData uri="http://schemas.openxmlformats.org/drawingml/2006/table">
            <a:tbl>
              <a:tblPr/>
              <a:tblGrid>
                <a:gridCol w="1893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1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3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8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9715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Bereich</a:t>
                      </a:r>
                      <a:endParaRPr lang="de-CH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Status</a:t>
                      </a:r>
                      <a:endParaRPr lang="de-CH" sz="1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Problem</a:t>
                      </a:r>
                      <a:endParaRPr lang="de-CH" sz="1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Massnahmen</a:t>
                      </a:r>
                      <a:endParaRPr lang="de-CH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715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Gesamtbeurteilung</a:t>
                      </a:r>
                      <a:endParaRPr lang="de-CH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Grün</a:t>
                      </a:r>
                      <a:endParaRPr lang="de-CH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715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Termin</a:t>
                      </a:r>
                      <a:endParaRPr lang="de-CH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Grün</a:t>
                      </a:r>
                      <a:endParaRPr lang="de-CH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715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Kosten</a:t>
                      </a:r>
                      <a:endParaRPr lang="de-CH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Gelb</a:t>
                      </a:r>
                      <a:endParaRPr lang="de-CH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 i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Beratungsauftrag</a:t>
                      </a:r>
                      <a:r>
                        <a:rPr lang="en-US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200" i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teurer</a:t>
                      </a:r>
                      <a:r>
                        <a:rPr lang="en-US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200" i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als</a:t>
                      </a:r>
                      <a:r>
                        <a:rPr lang="en-US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200" i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geplant</a:t>
                      </a:r>
                      <a:endParaRPr lang="de-CH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 i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Vertragsgespräch</a:t>
                      </a:r>
                      <a:endParaRPr lang="de-CH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715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Personalaufwand</a:t>
                      </a:r>
                      <a:endParaRPr lang="de-CH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Grün</a:t>
                      </a:r>
                      <a:endParaRPr lang="de-CH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715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Ergebnisse</a:t>
                      </a:r>
                      <a:endParaRPr lang="de-CH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Grün</a:t>
                      </a:r>
                      <a:endParaRPr lang="de-CH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715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Projektziele</a:t>
                      </a:r>
                      <a:endParaRPr lang="de-CH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Grün</a:t>
                      </a:r>
                      <a:endParaRPr lang="de-CH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7192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udirektion_wei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udirektion Kanton Zürich Font-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8C09C990-9139-4A06-9283-57C72F4C3AB0}" vid="{31FF1662-D08B-4282-A7E2-216461B6A136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516</Words>
  <PresentationFormat>Breitbild</PresentationFormat>
  <Paragraphs>281</Paragraphs>
  <Slides>11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21" baseType="lpstr">
      <vt:lpstr>Aptos</vt:lpstr>
      <vt:lpstr>Arial</vt:lpstr>
      <vt:lpstr>Arial Black</vt:lpstr>
      <vt:lpstr>Calibri</vt:lpstr>
      <vt:lpstr>Calibri Light</vt:lpstr>
      <vt:lpstr>Segoe WP SemiLight</vt:lpstr>
      <vt:lpstr>Symbol</vt:lpstr>
      <vt:lpstr>Zapf Dingbats</vt:lpstr>
      <vt:lpstr>Office</vt:lpstr>
      <vt:lpstr>Baudirektion_weiss</vt:lpstr>
      <vt:lpstr>PowerPoint-Präsentation</vt:lpstr>
      <vt:lpstr>Traktanden</vt:lpstr>
      <vt:lpstr>Projektstand</vt:lpstr>
      <vt:lpstr>Projektorganisation</vt:lpstr>
      <vt:lpstr>Phasen und Meilensteine</vt:lpstr>
      <vt:lpstr>Übersicht Phasen und Hauptschritte</vt:lpstr>
      <vt:lpstr>PowerPoint-Präsentation</vt:lpstr>
      <vt:lpstr>PowerPoint-Präsentation</vt:lpstr>
      <vt:lpstr>Statusbericht 1/2</vt:lpstr>
      <vt:lpstr>Statusbericht 2/2</vt:lpstr>
      <vt:lpstr>Antrag: Freigabe XY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2019-10-22T11:25:47Z</dcterms:created>
  <dcterms:modified xsi:type="dcterms:W3CDTF">2024-11-06T12:34:57Z</dcterms:modified>
</cp:coreProperties>
</file>